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  <p:sldMasterId id="2147483686" r:id="rId3"/>
    <p:sldMasterId id="2147483672" r:id="rId4"/>
    <p:sldMasterId id="2147483689" r:id="rId5"/>
  </p:sldMasterIdLst>
  <p:notesMasterIdLst>
    <p:notesMasterId r:id="rId21"/>
  </p:notesMasterIdLst>
  <p:sldIdLst>
    <p:sldId id="256" r:id="rId6"/>
    <p:sldId id="295" r:id="rId7"/>
    <p:sldId id="27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4" r:id="rId16"/>
    <p:sldId id="291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67"/>
    <a:srgbClr val="D0D0D4"/>
    <a:srgbClr val="04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04B23-F6B3-A84A-8062-7947B5AFD4EC}" v="1" dt="2020-08-11T10:32:2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94"/>
  </p:normalViewPr>
  <p:slideViewPr>
    <p:cSldViewPr snapToGrid="0" snapToObjects="1" showGuides="1">
      <p:cViewPr varScale="1">
        <p:scale>
          <a:sx n="69" d="100"/>
          <a:sy n="69" d="100"/>
        </p:scale>
        <p:origin x="1190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2E2EB-7686-4173-8286-56D885554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E20BDFA-1066-453C-9676-98DCADA9532F}" type="pres">
      <dgm:prSet presAssocID="{06C2E2EB-7686-4173-8286-56D885554506}" presName="diagram" presStyleCnt="0">
        <dgm:presLayoutVars>
          <dgm:dir/>
          <dgm:resizeHandles val="exact"/>
        </dgm:presLayoutVars>
      </dgm:prSet>
      <dgm:spPr/>
    </dgm:pt>
  </dgm:ptLst>
  <dgm:cxnLst>
    <dgm:cxn modelId="{78536037-9F95-4721-AE13-8BBC9EA5EE29}" type="presOf" srcId="{06C2E2EB-7686-4173-8286-56D885554506}" destId="{1E20BDFA-1066-453C-9676-98DCADA9532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C1E34-93F8-4DA7-98EC-A7EF2EAA0DB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1F3B44E-F479-4F9F-B762-2250C5DC48F0}">
      <dgm:prSet phldrT="[Tekstas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lt-LT" sz="4000" b="1" dirty="0"/>
            <a:t>Reikalavimai pareiškėjui ir programai</a:t>
          </a:r>
        </a:p>
      </dgm:t>
    </dgm:pt>
    <dgm:pt modelId="{549348A7-68FA-4712-BC78-36B968C8CE52}" type="parTrans" cxnId="{1E7E3960-33C4-4547-B738-1DA3A71A7EE7}">
      <dgm:prSet/>
      <dgm:spPr/>
      <dgm:t>
        <a:bodyPr/>
        <a:lstStyle/>
        <a:p>
          <a:endParaRPr lang="lt-LT"/>
        </a:p>
      </dgm:t>
    </dgm:pt>
    <dgm:pt modelId="{93117F8E-4B53-4D3A-BBF5-B9755779E910}" type="sibTrans" cxnId="{1E7E3960-33C4-4547-B738-1DA3A71A7EE7}">
      <dgm:prSet/>
      <dgm:spPr/>
      <dgm:t>
        <a:bodyPr/>
        <a:lstStyle/>
        <a:p>
          <a:endParaRPr lang="lt-LT"/>
        </a:p>
      </dgm:t>
    </dgm:pt>
    <dgm:pt modelId="{04FA2405-4A85-4600-B84B-24F086A57019}">
      <dgm:prSet phldrT="[Tekstas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lt-LT" sz="3200" dirty="0"/>
            <a:t>Sporto įstatymo 19 str. 1 d.</a:t>
          </a:r>
        </a:p>
      </dgm:t>
    </dgm:pt>
    <dgm:pt modelId="{2A38F02B-B5E7-441C-96E9-3A9782974921}" type="parTrans" cxnId="{AF07CBFD-FAF6-473F-A2BB-9D896AF8E316}">
      <dgm:prSet/>
      <dgm:spPr/>
      <dgm:t>
        <a:bodyPr/>
        <a:lstStyle/>
        <a:p>
          <a:endParaRPr lang="lt-LT"/>
        </a:p>
      </dgm:t>
    </dgm:pt>
    <dgm:pt modelId="{613323CB-28A5-45C0-B2C9-1510227BB202}" type="sibTrans" cxnId="{AF07CBFD-FAF6-473F-A2BB-9D896AF8E316}">
      <dgm:prSet/>
      <dgm:spPr/>
      <dgm:t>
        <a:bodyPr/>
        <a:lstStyle/>
        <a:p>
          <a:endParaRPr lang="lt-LT"/>
        </a:p>
      </dgm:t>
    </dgm:pt>
    <dgm:pt modelId="{A19DC6B5-F34E-460B-B728-CC9A8691EBAE}">
      <dgm:prSet phldrT="[Tekstas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t-LT" sz="3200" dirty="0"/>
            <a:t>Sporto įstatymo 20 str. 1 d.</a:t>
          </a:r>
        </a:p>
      </dgm:t>
    </dgm:pt>
    <dgm:pt modelId="{CCA569DB-651D-4107-A5F8-0D029B0738D7}" type="parTrans" cxnId="{EF7AB77E-0176-4CBB-910D-AFCC1595B0DC}">
      <dgm:prSet/>
      <dgm:spPr/>
      <dgm:t>
        <a:bodyPr/>
        <a:lstStyle/>
        <a:p>
          <a:endParaRPr lang="lt-LT"/>
        </a:p>
      </dgm:t>
    </dgm:pt>
    <dgm:pt modelId="{E9A00F43-D4A9-48AC-B074-67D3F7330D07}" type="sibTrans" cxnId="{EF7AB77E-0176-4CBB-910D-AFCC1595B0DC}">
      <dgm:prSet/>
      <dgm:spPr/>
      <dgm:t>
        <a:bodyPr/>
        <a:lstStyle/>
        <a:p>
          <a:endParaRPr lang="lt-LT"/>
        </a:p>
      </dgm:t>
    </dgm:pt>
    <dgm:pt modelId="{535F24C2-C589-470F-B2FD-56C632A97F0B}">
      <dgm:prSet phldrT="[Tekstas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t-LT" sz="3200" dirty="0"/>
            <a:t>Aprašo 6-9 punktai</a:t>
          </a:r>
        </a:p>
      </dgm:t>
    </dgm:pt>
    <dgm:pt modelId="{32C348B8-7973-4902-836C-F6806924ACC9}" type="parTrans" cxnId="{5FF02E35-96A1-4372-8CB2-DA41BBE79796}">
      <dgm:prSet/>
      <dgm:spPr/>
      <dgm:t>
        <a:bodyPr/>
        <a:lstStyle/>
        <a:p>
          <a:endParaRPr lang="lt-LT"/>
        </a:p>
      </dgm:t>
    </dgm:pt>
    <dgm:pt modelId="{C2F97DBA-DD7A-4B84-B960-978B476ADE89}" type="sibTrans" cxnId="{5FF02E35-96A1-4372-8CB2-DA41BBE79796}">
      <dgm:prSet/>
      <dgm:spPr/>
      <dgm:t>
        <a:bodyPr/>
        <a:lstStyle/>
        <a:p>
          <a:endParaRPr lang="lt-LT"/>
        </a:p>
      </dgm:t>
    </dgm:pt>
    <dgm:pt modelId="{CC9229BD-3B49-41DE-9AAA-3636035FBB44}" type="pres">
      <dgm:prSet presAssocID="{E84C1E34-93F8-4DA7-98EC-A7EF2EAA0DBA}" presName="composite" presStyleCnt="0">
        <dgm:presLayoutVars>
          <dgm:chMax val="1"/>
          <dgm:dir/>
          <dgm:resizeHandles val="exact"/>
        </dgm:presLayoutVars>
      </dgm:prSet>
      <dgm:spPr/>
    </dgm:pt>
    <dgm:pt modelId="{6AE35701-6F51-4DF9-BF0E-AF8C5AF1EF7A}" type="pres">
      <dgm:prSet presAssocID="{31F3B44E-F479-4F9F-B762-2250C5DC48F0}" presName="roof" presStyleLbl="dkBgShp" presStyleIdx="0" presStyleCnt="2" custLinFactNeighborX="52529"/>
      <dgm:spPr/>
    </dgm:pt>
    <dgm:pt modelId="{F5752CD7-F69B-414B-BCD7-70871E364BE0}" type="pres">
      <dgm:prSet presAssocID="{31F3B44E-F479-4F9F-B762-2250C5DC48F0}" presName="pillars" presStyleCnt="0"/>
      <dgm:spPr/>
    </dgm:pt>
    <dgm:pt modelId="{1BAC5FD1-94B5-4042-9E63-617C459DF29A}" type="pres">
      <dgm:prSet presAssocID="{31F3B44E-F479-4F9F-B762-2250C5DC48F0}" presName="pillar1" presStyleLbl="node1" presStyleIdx="0" presStyleCnt="3" custScaleX="110634" custLinFactNeighborX="-147" custLinFactNeighborY="6356">
        <dgm:presLayoutVars>
          <dgm:bulletEnabled val="1"/>
        </dgm:presLayoutVars>
      </dgm:prSet>
      <dgm:spPr/>
    </dgm:pt>
    <dgm:pt modelId="{F0E36128-6A79-43EA-95D1-602BD4417F69}" type="pres">
      <dgm:prSet presAssocID="{A19DC6B5-F34E-460B-B728-CC9A8691EBAE}" presName="pillarX" presStyleLbl="node1" presStyleIdx="1" presStyleCnt="3" custScaleX="104562" custLinFactNeighborX="-3686" custLinFactNeighborY="6355">
        <dgm:presLayoutVars>
          <dgm:bulletEnabled val="1"/>
        </dgm:presLayoutVars>
      </dgm:prSet>
      <dgm:spPr/>
    </dgm:pt>
    <dgm:pt modelId="{965EC949-B1F4-4D66-B12B-4B9278CAB287}" type="pres">
      <dgm:prSet presAssocID="{535F24C2-C589-470F-B2FD-56C632A97F0B}" presName="pillarX" presStyleLbl="node1" presStyleIdx="2" presStyleCnt="3" custScaleX="112243" custLinFactNeighborX="-3850" custLinFactNeighborY="6709">
        <dgm:presLayoutVars>
          <dgm:bulletEnabled val="1"/>
        </dgm:presLayoutVars>
      </dgm:prSet>
      <dgm:spPr/>
    </dgm:pt>
    <dgm:pt modelId="{2538D9F1-0854-4AF5-A2B3-B9F071AFDE0A}" type="pres">
      <dgm:prSet presAssocID="{31F3B44E-F479-4F9F-B762-2250C5DC48F0}" presName="base" presStyleLbl="dkBgShp" presStyleIdx="1" presStyleCnt="2" custFlipVert="1" custScaleX="98896" custLinFactY="90657" custLinFactNeighborX="-552" custLinFactNeighborY="100000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5FF02E35-96A1-4372-8CB2-DA41BBE79796}" srcId="{31F3B44E-F479-4F9F-B762-2250C5DC48F0}" destId="{535F24C2-C589-470F-B2FD-56C632A97F0B}" srcOrd="2" destOrd="0" parTransId="{32C348B8-7973-4902-836C-F6806924ACC9}" sibTransId="{C2F97DBA-DD7A-4B84-B960-978B476ADE89}"/>
    <dgm:cxn modelId="{1E7E3960-33C4-4547-B738-1DA3A71A7EE7}" srcId="{E84C1E34-93F8-4DA7-98EC-A7EF2EAA0DBA}" destId="{31F3B44E-F479-4F9F-B762-2250C5DC48F0}" srcOrd="0" destOrd="0" parTransId="{549348A7-68FA-4712-BC78-36B968C8CE52}" sibTransId="{93117F8E-4B53-4D3A-BBF5-B9755779E910}"/>
    <dgm:cxn modelId="{ABEF8B6E-D935-483C-ABEF-65E78108E56A}" type="presOf" srcId="{E84C1E34-93F8-4DA7-98EC-A7EF2EAA0DBA}" destId="{CC9229BD-3B49-41DE-9AAA-3636035FBB44}" srcOrd="0" destOrd="0" presId="urn:microsoft.com/office/officeart/2005/8/layout/hList3"/>
    <dgm:cxn modelId="{EF7AB77E-0176-4CBB-910D-AFCC1595B0DC}" srcId="{31F3B44E-F479-4F9F-B762-2250C5DC48F0}" destId="{A19DC6B5-F34E-460B-B728-CC9A8691EBAE}" srcOrd="1" destOrd="0" parTransId="{CCA569DB-651D-4107-A5F8-0D029B0738D7}" sibTransId="{E9A00F43-D4A9-48AC-B074-67D3F7330D07}"/>
    <dgm:cxn modelId="{D6CF7481-AAC5-46A8-A106-A60F0D509E5E}" type="presOf" srcId="{535F24C2-C589-470F-B2FD-56C632A97F0B}" destId="{965EC949-B1F4-4D66-B12B-4B9278CAB287}" srcOrd="0" destOrd="0" presId="urn:microsoft.com/office/officeart/2005/8/layout/hList3"/>
    <dgm:cxn modelId="{80E486D6-CA5C-4DE4-8959-C8FAFBFE03D4}" type="presOf" srcId="{A19DC6B5-F34E-460B-B728-CC9A8691EBAE}" destId="{F0E36128-6A79-43EA-95D1-602BD4417F69}" srcOrd="0" destOrd="0" presId="urn:microsoft.com/office/officeart/2005/8/layout/hList3"/>
    <dgm:cxn modelId="{22DC6AE4-78D2-4B93-B56D-12BD546A7C21}" type="presOf" srcId="{04FA2405-4A85-4600-B84B-24F086A57019}" destId="{1BAC5FD1-94B5-4042-9E63-617C459DF29A}" srcOrd="0" destOrd="0" presId="urn:microsoft.com/office/officeart/2005/8/layout/hList3"/>
    <dgm:cxn modelId="{CB0733EC-F4AF-4A5B-9FA5-B6438823521A}" type="presOf" srcId="{31F3B44E-F479-4F9F-B762-2250C5DC48F0}" destId="{6AE35701-6F51-4DF9-BF0E-AF8C5AF1EF7A}" srcOrd="0" destOrd="0" presId="urn:microsoft.com/office/officeart/2005/8/layout/hList3"/>
    <dgm:cxn modelId="{AF07CBFD-FAF6-473F-A2BB-9D896AF8E316}" srcId="{31F3B44E-F479-4F9F-B762-2250C5DC48F0}" destId="{04FA2405-4A85-4600-B84B-24F086A57019}" srcOrd="0" destOrd="0" parTransId="{2A38F02B-B5E7-441C-96E9-3A9782974921}" sibTransId="{613323CB-28A5-45C0-B2C9-1510227BB202}"/>
    <dgm:cxn modelId="{12FA8280-AB72-4A52-B19B-4692DAA5B437}" type="presParOf" srcId="{CC9229BD-3B49-41DE-9AAA-3636035FBB44}" destId="{6AE35701-6F51-4DF9-BF0E-AF8C5AF1EF7A}" srcOrd="0" destOrd="0" presId="urn:microsoft.com/office/officeart/2005/8/layout/hList3"/>
    <dgm:cxn modelId="{4D85F79F-F553-4175-9A6D-56BD4B485028}" type="presParOf" srcId="{CC9229BD-3B49-41DE-9AAA-3636035FBB44}" destId="{F5752CD7-F69B-414B-BCD7-70871E364BE0}" srcOrd="1" destOrd="0" presId="urn:microsoft.com/office/officeart/2005/8/layout/hList3"/>
    <dgm:cxn modelId="{5F6C448B-F94F-4D49-849B-0EFAA2E01F90}" type="presParOf" srcId="{F5752CD7-F69B-414B-BCD7-70871E364BE0}" destId="{1BAC5FD1-94B5-4042-9E63-617C459DF29A}" srcOrd="0" destOrd="0" presId="urn:microsoft.com/office/officeart/2005/8/layout/hList3"/>
    <dgm:cxn modelId="{2E792C04-E3F1-4C26-B240-ACDF73906E52}" type="presParOf" srcId="{F5752CD7-F69B-414B-BCD7-70871E364BE0}" destId="{F0E36128-6A79-43EA-95D1-602BD4417F69}" srcOrd="1" destOrd="0" presId="urn:microsoft.com/office/officeart/2005/8/layout/hList3"/>
    <dgm:cxn modelId="{C7B48040-4705-432B-9B04-08AA2AFBCEC0}" type="presParOf" srcId="{F5752CD7-F69B-414B-BCD7-70871E364BE0}" destId="{965EC949-B1F4-4D66-B12B-4B9278CAB287}" srcOrd="2" destOrd="0" presId="urn:microsoft.com/office/officeart/2005/8/layout/hList3"/>
    <dgm:cxn modelId="{E724F508-8D54-4886-8D1F-B8BD9CC84CE5}" type="presParOf" srcId="{CC9229BD-3B49-41DE-9AAA-3636035FBB44}" destId="{2538D9F1-0854-4AF5-A2B3-B9F071AFDE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35701-6F51-4DF9-BF0E-AF8C5AF1EF7A}">
      <dsp:nvSpPr>
        <dsp:cNvPr id="0" name=""/>
        <dsp:cNvSpPr/>
      </dsp:nvSpPr>
      <dsp:spPr>
        <a:xfrm>
          <a:off x="0" y="0"/>
          <a:ext cx="9721971" cy="116346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0" b="1" kern="1200" dirty="0"/>
            <a:t>Reikalavimai pareiškėjui ir programai</a:t>
          </a:r>
        </a:p>
      </dsp:txBody>
      <dsp:txXfrm>
        <a:off x="0" y="0"/>
        <a:ext cx="9721971" cy="1163463"/>
      </dsp:txXfrm>
    </dsp:sp>
    <dsp:sp modelId="{1BAC5FD1-94B5-4042-9E63-617C459DF29A}">
      <dsp:nvSpPr>
        <dsp:cNvPr id="0" name=""/>
        <dsp:cNvSpPr/>
      </dsp:nvSpPr>
      <dsp:spPr>
        <a:xfrm>
          <a:off x="0" y="1318758"/>
          <a:ext cx="3282411" cy="24432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 dirty="0"/>
            <a:t>Sporto įstatymo 19 str. 1 d.</a:t>
          </a:r>
        </a:p>
      </dsp:txBody>
      <dsp:txXfrm>
        <a:off x="0" y="1318758"/>
        <a:ext cx="3282411" cy="2443274"/>
      </dsp:txXfrm>
    </dsp:sp>
    <dsp:sp modelId="{F0E36128-6A79-43EA-95D1-602BD4417F69}">
      <dsp:nvSpPr>
        <dsp:cNvPr id="0" name=""/>
        <dsp:cNvSpPr/>
      </dsp:nvSpPr>
      <dsp:spPr>
        <a:xfrm>
          <a:off x="3176626" y="1318733"/>
          <a:ext cx="3102260" cy="24432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 dirty="0"/>
            <a:t>Sporto įstatymo 20 str. 1 d.</a:t>
          </a:r>
        </a:p>
      </dsp:txBody>
      <dsp:txXfrm>
        <a:off x="3176626" y="1318733"/>
        <a:ext cx="3102260" cy="2443274"/>
      </dsp:txXfrm>
    </dsp:sp>
    <dsp:sp modelId="{965EC949-B1F4-4D66-B12B-4B9278CAB287}">
      <dsp:nvSpPr>
        <dsp:cNvPr id="0" name=""/>
        <dsp:cNvSpPr/>
      </dsp:nvSpPr>
      <dsp:spPr>
        <a:xfrm>
          <a:off x="6274020" y="1327383"/>
          <a:ext cx="3330148" cy="24432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 dirty="0"/>
            <a:t>Aprašo 6-9 punktai</a:t>
          </a:r>
        </a:p>
      </dsp:txBody>
      <dsp:txXfrm>
        <a:off x="6274020" y="1327383"/>
        <a:ext cx="3330148" cy="2443274"/>
      </dsp:txXfrm>
    </dsp:sp>
    <dsp:sp modelId="{2538D9F1-0854-4AF5-A2B3-B9F071AFDE0A}">
      <dsp:nvSpPr>
        <dsp:cNvPr id="0" name=""/>
        <dsp:cNvSpPr/>
      </dsp:nvSpPr>
      <dsp:spPr>
        <a:xfrm flipV="1">
          <a:off x="0" y="3606738"/>
          <a:ext cx="9614640" cy="2714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F3FE-10EB-0640-A0C6-022EB4113702}" type="datetimeFigureOut">
              <a:rPr lang="en-LT" smtClean="0"/>
              <a:t>11/24/2023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1F6D-D284-8A4D-B22C-A898E0376AC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6867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is"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364-4729-6E43-BE31-AD24F6D5D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6" y="3689591"/>
            <a:ext cx="5780442" cy="1261091"/>
          </a:xfrm>
        </p:spPr>
        <p:txBody>
          <a:bodyPr anchor="b" anchorCtr="0">
            <a:noAutofit/>
          </a:bodyPr>
          <a:lstStyle>
            <a:lvl1pPr algn="l">
              <a:defRPr sz="3200" b="1"/>
            </a:lvl1pPr>
          </a:lstStyle>
          <a:p>
            <a:r>
              <a:rPr lang="en-GB" dirty="0" err="1"/>
              <a:t>Prezentacijos</a:t>
            </a:r>
            <a:br>
              <a:rPr lang="en-GB" dirty="0"/>
            </a:b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D2D0B-A049-AC4B-923F-DF828C48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6" y="5434534"/>
            <a:ext cx="5780442" cy="39317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Papildoma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, </a:t>
            </a:r>
            <a:r>
              <a:rPr lang="en-GB" dirty="0" err="1"/>
              <a:t>jeigu</a:t>
            </a:r>
            <a:r>
              <a:rPr lang="en-GB" dirty="0"/>
              <a:t> </a:t>
            </a:r>
            <a:r>
              <a:rPr lang="en-GB" dirty="0" err="1"/>
              <a:t>reikia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BB56F5-3CAE-D746-9A3A-4D53400D9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9664" y="996279"/>
            <a:ext cx="2855763" cy="12610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D060B9-328C-2D42-98E2-38408161FA01}"/>
              </a:ext>
            </a:extLst>
          </p:cNvPr>
          <p:cNvCxnSpPr/>
          <p:nvPr userDrawn="1"/>
        </p:nvCxnSpPr>
        <p:spPr>
          <a:xfrm>
            <a:off x="899664" y="5174428"/>
            <a:ext cx="27085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93FD556-68CC-8D4E-8C90-D4B758EE9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996" y="59115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D36E-52A9-224F-8958-981969F77F4B}" type="datetimeyyyy">
              <a:rPr lang="en-US" smtClean="0"/>
              <a:pPr/>
              <a:t>2023</a:t>
            </a:fld>
            <a:endParaRPr lang="en-LT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BA123B2-436A-614A-9FE9-CCF93380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kirtukas su nuotrau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3439886" cy="108350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br>
              <a:rPr lang="en-GB" dirty="0"/>
            </a:b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nuotrauka</a:t>
            </a:r>
            <a:endParaRPr lang="en-L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F8AAA72-1A76-BE42-BEC2-FFF9D5639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+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80279"/>
            <a:ext cx="10801351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0D92F9-2E44-1D49-80E4-4ACAB53C3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374668"/>
            <a:ext cx="7178675" cy="472609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LT" dirty="0"/>
              <a:t>Paveiksliukas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2625" y="1374775"/>
            <a:ext cx="3194050" cy="47752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06542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otrauka+tekst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692BC-1E87-6940-9EDD-CF9EFD39F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324" y="1748557"/>
            <a:ext cx="7178675" cy="4038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80279"/>
            <a:ext cx="10801351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2625" y="1374775"/>
            <a:ext cx="3194050" cy="441178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88502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a+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1" y="580278"/>
            <a:ext cx="5384800" cy="1248521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0D92F9-2E44-1D49-80E4-4ACAB53C3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7181" y="580279"/>
            <a:ext cx="4899494" cy="569744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LT" dirty="0"/>
              <a:t>Paveiksliukas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098823"/>
            <a:ext cx="5400675" cy="4178898"/>
          </a:xfrm>
        </p:spPr>
        <p:txBody>
          <a:bodyPr anchor="t">
            <a:noAutofit/>
          </a:bodyPr>
          <a:lstStyle>
            <a:lvl1pPr marL="0" indent="0" algn="l">
              <a:buNone/>
              <a:defRPr sz="24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341430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otrauka+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216983-FD34-9E4C-B442-BA49F6A70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418" r="21418"/>
          <a:stretch/>
        </p:blipFill>
        <p:spPr>
          <a:xfrm>
            <a:off x="6606236" y="580278"/>
            <a:ext cx="4899494" cy="5716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1" y="580278"/>
            <a:ext cx="5384800" cy="1248521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lt-LT" dirty="0"/>
              <a:t>Mėnesio darbuotojas</a:t>
            </a:r>
            <a:endParaRPr lang="en-L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098823"/>
            <a:ext cx="5400675" cy="4178898"/>
          </a:xfrm>
        </p:spPr>
        <p:txBody>
          <a:bodyPr anchor="t">
            <a:noAutofit/>
          </a:bodyPr>
          <a:lstStyle>
            <a:lvl1pPr marL="0" indent="0" algn="l">
              <a:buNone/>
              <a:defRPr sz="24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784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otrauka+tekstas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0483B16-48B9-314B-B526-F9B2824F6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0439" y="-18710"/>
            <a:ext cx="8621561" cy="6865951"/>
          </a:xfrm>
          <a:custGeom>
            <a:avLst/>
            <a:gdLst>
              <a:gd name="connsiteX0" fmla="*/ 0 w 9623425"/>
              <a:gd name="connsiteY0" fmla="*/ 0 h 6858000"/>
              <a:gd name="connsiteX1" fmla="*/ 9623425 w 9623425"/>
              <a:gd name="connsiteY1" fmla="*/ 0 h 6858000"/>
              <a:gd name="connsiteX2" fmla="*/ 9623425 w 9623425"/>
              <a:gd name="connsiteY2" fmla="*/ 6858000 h 6858000"/>
              <a:gd name="connsiteX3" fmla="*/ 0 w 9623425"/>
              <a:gd name="connsiteY3" fmla="*/ 6858000 h 6858000"/>
              <a:gd name="connsiteX4" fmla="*/ 0 w 9623425"/>
              <a:gd name="connsiteY4" fmla="*/ 0 h 6858000"/>
              <a:gd name="connsiteX0" fmla="*/ 7832034 w 9623425"/>
              <a:gd name="connsiteY0" fmla="*/ 0 h 6865951"/>
              <a:gd name="connsiteX1" fmla="*/ 9623425 w 9623425"/>
              <a:gd name="connsiteY1" fmla="*/ 7951 h 6865951"/>
              <a:gd name="connsiteX2" fmla="*/ 9623425 w 9623425"/>
              <a:gd name="connsiteY2" fmla="*/ 6865951 h 6865951"/>
              <a:gd name="connsiteX3" fmla="*/ 0 w 9623425"/>
              <a:gd name="connsiteY3" fmla="*/ 6865951 h 6865951"/>
              <a:gd name="connsiteX4" fmla="*/ 7832034 w 9623425"/>
              <a:gd name="connsiteY4" fmla="*/ 0 h 6865951"/>
              <a:gd name="connsiteX0" fmla="*/ 6830170 w 8621561"/>
              <a:gd name="connsiteY0" fmla="*/ 0 h 6865951"/>
              <a:gd name="connsiteX1" fmla="*/ 8621561 w 8621561"/>
              <a:gd name="connsiteY1" fmla="*/ 7951 h 6865951"/>
              <a:gd name="connsiteX2" fmla="*/ 8621561 w 8621561"/>
              <a:gd name="connsiteY2" fmla="*/ 6865951 h 6865951"/>
              <a:gd name="connsiteX3" fmla="*/ 0 w 8621561"/>
              <a:gd name="connsiteY3" fmla="*/ 6865951 h 6865951"/>
              <a:gd name="connsiteX4" fmla="*/ 6830170 w 8621561"/>
              <a:gd name="connsiteY4" fmla="*/ 0 h 68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61" h="6865951">
                <a:moveTo>
                  <a:pt x="6830170" y="0"/>
                </a:moveTo>
                <a:lnTo>
                  <a:pt x="8621561" y="7951"/>
                </a:lnTo>
                <a:lnTo>
                  <a:pt x="8621561" y="6865951"/>
                </a:lnTo>
                <a:lnTo>
                  <a:pt x="0" y="6865951"/>
                </a:lnTo>
                <a:lnTo>
                  <a:pt x="6830170" y="0"/>
                </a:lnTo>
                <a:close/>
              </a:path>
            </a:pathLst>
          </a:custGeom>
        </p:spPr>
        <p:txBody>
          <a:bodyPr/>
          <a:lstStyle/>
          <a:p>
            <a:endParaRPr lang="en-LT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AC9E24-D43E-0F47-8A34-F88463F8045B}"/>
              </a:ext>
            </a:extLst>
          </p:cNvPr>
          <p:cNvSpPr/>
          <p:nvPr userDrawn="1"/>
        </p:nvSpPr>
        <p:spPr>
          <a:xfrm>
            <a:off x="-10758" y="-10758"/>
            <a:ext cx="10413403" cy="6868758"/>
          </a:xfrm>
          <a:custGeom>
            <a:avLst/>
            <a:gdLst>
              <a:gd name="connsiteX0" fmla="*/ 10413403 w 10413403"/>
              <a:gd name="connsiteY0" fmla="*/ 0 h 6895652"/>
              <a:gd name="connsiteX1" fmla="*/ 3571539 w 10413403"/>
              <a:gd name="connsiteY1" fmla="*/ 6895652 h 6895652"/>
              <a:gd name="connsiteX2" fmla="*/ 0 w 10413403"/>
              <a:gd name="connsiteY2" fmla="*/ 6895652 h 6895652"/>
              <a:gd name="connsiteX3" fmla="*/ 0 w 10413403"/>
              <a:gd name="connsiteY3" fmla="*/ 10758 h 6895652"/>
              <a:gd name="connsiteX4" fmla="*/ 10413403 w 10413403"/>
              <a:gd name="connsiteY4" fmla="*/ 0 h 68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403" h="6895652">
                <a:moveTo>
                  <a:pt x="10413403" y="0"/>
                </a:moveTo>
                <a:lnTo>
                  <a:pt x="3571539" y="6895652"/>
                </a:lnTo>
                <a:lnTo>
                  <a:pt x="0" y="6895652"/>
                </a:lnTo>
                <a:lnTo>
                  <a:pt x="0" y="10758"/>
                </a:lnTo>
                <a:lnTo>
                  <a:pt x="10413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30" y="580279"/>
            <a:ext cx="5807097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098823"/>
            <a:ext cx="5400675" cy="4178898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742950" indent="-285750" algn="l">
              <a:buFont typeface="Arial" panose="020B0604020202020204" pitchFamily="34" charset="0"/>
              <a:buChar char="•"/>
              <a:defRPr sz="1800"/>
            </a:lvl2pPr>
            <a:lvl3pPr marL="1200150" indent="-285750" algn="l">
              <a:buFont typeface="Arial" panose="020B0604020202020204" pitchFamily="34" charset="0"/>
              <a:buChar char="•"/>
              <a:defRPr sz="1600"/>
            </a:lvl3pPr>
            <a:lvl4pPr marL="1657350" indent="-285750" algn="l">
              <a:buFont typeface="Arial" panose="020B0604020202020204" pitchFamily="34" charset="0"/>
              <a:buChar char="•"/>
              <a:defRPr sz="1400"/>
            </a:lvl4pPr>
            <a:lvl5pPr marL="2114550" indent="-285750" algn="l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6490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otrauka+tekstas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297E44-A795-7044-97F6-3033D616B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73" r="5973"/>
          <a:stretch/>
        </p:blipFill>
        <p:spPr>
          <a:xfrm>
            <a:off x="3597678" y="1"/>
            <a:ext cx="9058073" cy="6858000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06AC9E24-D43E-0F47-8A34-F88463F8045B}"/>
              </a:ext>
            </a:extLst>
          </p:cNvPr>
          <p:cNvSpPr/>
          <p:nvPr userDrawn="1"/>
        </p:nvSpPr>
        <p:spPr>
          <a:xfrm>
            <a:off x="-10758" y="-10758"/>
            <a:ext cx="10413403" cy="6868758"/>
          </a:xfrm>
          <a:custGeom>
            <a:avLst/>
            <a:gdLst>
              <a:gd name="connsiteX0" fmla="*/ 10413403 w 10413403"/>
              <a:gd name="connsiteY0" fmla="*/ 0 h 6895652"/>
              <a:gd name="connsiteX1" fmla="*/ 3571539 w 10413403"/>
              <a:gd name="connsiteY1" fmla="*/ 6895652 h 6895652"/>
              <a:gd name="connsiteX2" fmla="*/ 0 w 10413403"/>
              <a:gd name="connsiteY2" fmla="*/ 6895652 h 6895652"/>
              <a:gd name="connsiteX3" fmla="*/ 0 w 10413403"/>
              <a:gd name="connsiteY3" fmla="*/ 10758 h 6895652"/>
              <a:gd name="connsiteX4" fmla="*/ 10413403 w 10413403"/>
              <a:gd name="connsiteY4" fmla="*/ 0 h 68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403" h="6895652">
                <a:moveTo>
                  <a:pt x="10413403" y="0"/>
                </a:moveTo>
                <a:lnTo>
                  <a:pt x="3571539" y="6895652"/>
                </a:lnTo>
                <a:lnTo>
                  <a:pt x="0" y="6895652"/>
                </a:lnTo>
                <a:lnTo>
                  <a:pt x="0" y="10758"/>
                </a:lnTo>
                <a:lnTo>
                  <a:pt x="10413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30" y="580279"/>
            <a:ext cx="5807097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E0F323-56B5-7F48-9896-DF18896E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098823"/>
            <a:ext cx="5400675" cy="4178898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742950" indent="-285750" algn="l">
              <a:buFont typeface="Arial" panose="020B0604020202020204" pitchFamily="34" charset="0"/>
              <a:buChar char="•"/>
              <a:defRPr sz="1800"/>
            </a:lvl2pPr>
            <a:lvl3pPr marL="1200150" indent="-285750" algn="l">
              <a:buFont typeface="Arial" panose="020B0604020202020204" pitchFamily="34" charset="0"/>
              <a:buChar char="•"/>
              <a:defRPr sz="1600"/>
            </a:lvl3pPr>
            <a:lvl4pPr marL="1657350" indent="-285750" algn="l">
              <a:buFont typeface="Arial" panose="020B0604020202020204" pitchFamily="34" charset="0"/>
              <a:buChar char="•"/>
              <a:defRPr sz="1400"/>
            </a:lvl4pPr>
            <a:lvl5pPr marL="2114550" indent="-285750" algn="l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23931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otrauka+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0A121E-42AE-1541-89DB-B1407F101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80279"/>
            <a:ext cx="10785476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D3403BF-29C5-1242-BA4E-0C6CC91CDDF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5325" y="1409700"/>
            <a:ext cx="10801350" cy="47752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 dirty="0" err="1"/>
              <a:t>Paveiksliukas</a:t>
            </a:r>
            <a:r>
              <a:rPr lang="en-GB" dirty="0"/>
              <a:t>, </a:t>
            </a:r>
            <a:r>
              <a:rPr lang="en-GB" dirty="0" err="1"/>
              <a:t>grafikai</a:t>
            </a:r>
            <a:r>
              <a:rPr lang="en-GB" dirty="0"/>
              <a:t>, </a:t>
            </a:r>
            <a:r>
              <a:rPr lang="en-GB" dirty="0" err="1"/>
              <a:t>lentelės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4520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otrauka+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0A121E-42AE-1541-89DB-B1407F101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80279"/>
            <a:ext cx="10785476" cy="677788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D3403BF-29C5-1242-BA4E-0C6CC91CDDF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5325" y="1409700"/>
            <a:ext cx="10801350" cy="47752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 dirty="0" err="1"/>
              <a:t>Paveiksliukas</a:t>
            </a:r>
            <a:r>
              <a:rPr lang="en-GB" dirty="0"/>
              <a:t>, </a:t>
            </a:r>
            <a:r>
              <a:rPr lang="en-GB" dirty="0" err="1"/>
              <a:t>grafikai</a:t>
            </a:r>
            <a:r>
              <a:rPr lang="en-GB" dirty="0"/>
              <a:t>, </a:t>
            </a:r>
            <a:r>
              <a:rPr lang="en-GB" dirty="0" err="1"/>
              <a:t>lentelės</a:t>
            </a:r>
            <a:endParaRPr lang="en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6B735-CE4C-764C-A188-AD784A7F8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703" b="10703"/>
          <a:stretch/>
        </p:blipFill>
        <p:spPr>
          <a:xfrm>
            <a:off x="695323" y="1409700"/>
            <a:ext cx="10801351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0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F454-9677-584E-90F9-E5079D77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061412"/>
            <a:ext cx="5472864" cy="2871542"/>
          </a:xfrm>
        </p:spPr>
        <p:txBody>
          <a:bodyPr anchor="b">
            <a:normAutofit/>
          </a:bodyPr>
          <a:lstStyle>
            <a:lvl1pPr>
              <a:defRPr sz="7200" b="1">
                <a:solidFill>
                  <a:srgbClr val="012E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37158" y="2061411"/>
            <a:ext cx="4959516" cy="40282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5BE39932-D2EB-0B44-AEBF-642C8FA92E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80280"/>
            <a:ext cx="10785475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31930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ulin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364-4729-6E43-BE31-AD24F6D5D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6" y="3689591"/>
            <a:ext cx="5780442" cy="1261091"/>
          </a:xfr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rgbClr val="012E67"/>
                </a:solidFill>
              </a:defRPr>
            </a:lvl1pPr>
          </a:lstStyle>
          <a:p>
            <a:r>
              <a:rPr lang="en-GB" dirty="0" err="1"/>
              <a:t>Prezentacijos</a:t>
            </a:r>
            <a:br>
              <a:rPr lang="en-GB" dirty="0"/>
            </a:b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D2D0B-A049-AC4B-923F-DF828C48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6" y="5434534"/>
            <a:ext cx="5780442" cy="39317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12E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Papildoma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, </a:t>
            </a:r>
            <a:r>
              <a:rPr lang="en-GB" dirty="0" err="1"/>
              <a:t>jeigu</a:t>
            </a:r>
            <a:r>
              <a:rPr lang="en-GB" dirty="0"/>
              <a:t> </a:t>
            </a:r>
            <a:r>
              <a:rPr lang="en-GB" dirty="0" err="1"/>
              <a:t>reikia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BB56F5-3CAE-D746-9A3A-4D53400D9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824" y="1135490"/>
            <a:ext cx="2327516" cy="10380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D060B9-328C-2D42-98E2-38408161FA01}"/>
              </a:ext>
            </a:extLst>
          </p:cNvPr>
          <p:cNvCxnSpPr/>
          <p:nvPr userDrawn="1"/>
        </p:nvCxnSpPr>
        <p:spPr>
          <a:xfrm>
            <a:off x="899664" y="5174428"/>
            <a:ext cx="2708599" cy="0"/>
          </a:xfrm>
          <a:prstGeom prst="line">
            <a:avLst/>
          </a:prstGeom>
          <a:ln w="12700">
            <a:solidFill>
              <a:srgbClr val="012E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93FD556-68CC-8D4E-8C90-D4B758EE9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996" y="59115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12E67"/>
                </a:solidFill>
              </a:defRPr>
            </a:lvl1pPr>
          </a:lstStyle>
          <a:p>
            <a:fld id="{6FE7D36E-52A9-224F-8958-981969F77F4B}" type="datetimeyyyy">
              <a:rPr lang="en-US" smtClean="0"/>
              <a:pPr/>
              <a:t>2023</a:t>
            </a:fld>
            <a:endParaRPr lang="en-LT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BA123B2-436A-614A-9FE9-CCF93380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ACE69CD-A032-D640-958A-3F973FE45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" r="-505" b="-225"/>
          <a:stretch/>
        </p:blipFill>
        <p:spPr>
          <a:xfrm>
            <a:off x="-345633" y="-753979"/>
            <a:ext cx="4722270" cy="82055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6363" y="2061411"/>
            <a:ext cx="5040311" cy="40282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FB07CD-007C-6D40-9031-CD35CE752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0280"/>
            <a:ext cx="10785475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2F454-9677-584E-90F9-E5079D778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080216"/>
            <a:ext cx="5040313" cy="4009435"/>
          </a:xfrm>
        </p:spPr>
        <p:txBody>
          <a:bodyPr anchor="t">
            <a:noAutofit/>
          </a:bodyPr>
          <a:lstStyle>
            <a:lvl1pPr>
              <a:defRPr sz="2400" b="0">
                <a:solidFill>
                  <a:srgbClr val="012E67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1788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162" y="4130843"/>
            <a:ext cx="3128212" cy="196039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FB07CD-007C-6D40-9031-CD35CE752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0280"/>
            <a:ext cx="10785475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DEC2EA5-E2C5-3C4C-94F8-1B822799B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18" y="2015877"/>
            <a:ext cx="692923" cy="120858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9A9600-F872-0441-BDCA-90D71BCEB56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1061" y="4130843"/>
            <a:ext cx="3128212" cy="196039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545BBE-2EC8-D441-88E5-F30E93F3F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1061" y="2015877"/>
            <a:ext cx="692923" cy="120858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F4B516-A162-2E4C-B66E-780DDCBA7C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68463" y="4130843"/>
            <a:ext cx="3128212" cy="196039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B8B367F-69AC-7B45-973D-E84B8476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463" y="2015877"/>
            <a:ext cx="692923" cy="1208586"/>
          </a:xfrm>
          <a:prstGeom prst="rect">
            <a:avLst/>
          </a:prstGeom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E30589A8-38AE-3F47-8A6B-05DDB9478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5680" y="2729751"/>
            <a:ext cx="2720694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CF09069-9540-7346-B2D1-C73CCD7A67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98" y="2729751"/>
            <a:ext cx="2720694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ED2E8D82-1D0F-F245-9A55-CD1B6AD1B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099" y="2729751"/>
            <a:ext cx="2780575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431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652211"/>
            <a:ext cx="10801350" cy="14390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FB07CD-007C-6D40-9031-CD35CE752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0280"/>
            <a:ext cx="10785474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554D84-B39C-F743-A7CD-B637E0222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18" y="2015877"/>
            <a:ext cx="692923" cy="12085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07335BA-5188-9046-8471-2E4210538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1061" y="2015877"/>
            <a:ext cx="692923" cy="12085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C5C1E1B-4734-CD41-84B0-E9A1B6417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463" y="2015877"/>
            <a:ext cx="692923" cy="1208586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74806D8-AE82-914A-A699-B74AAB1AB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5680" y="2729751"/>
            <a:ext cx="2720694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0F1D0924-E304-DF42-8E18-1A7EA1C14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98" y="2729751"/>
            <a:ext cx="2720694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77A1529-61EE-1149-BA39-245952DBA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099" y="2729751"/>
            <a:ext cx="2780575" cy="120858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417690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+ gar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F454-9677-584E-90F9-E5079D778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080216"/>
            <a:ext cx="4959351" cy="887573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012E67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Tekstas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3264568"/>
            <a:ext cx="4959351" cy="25667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FB07CD-007C-6D40-9031-CD35CE752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0280"/>
            <a:ext cx="10785474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7C8967B-2C94-9242-8F3A-CF4AA71E70CF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08487" y="2061410"/>
            <a:ext cx="5088187" cy="376989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LT" dirty="0"/>
              <a:t>Grafikas</a:t>
            </a:r>
          </a:p>
        </p:txBody>
      </p:sp>
    </p:spTree>
    <p:extLst>
      <p:ext uri="{BB962C8B-B14F-4D97-AF65-F5344CB8AC3E}">
        <p14:creationId xmlns:p14="http://schemas.microsoft.com/office/powerpoint/2010/main" val="3032324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gar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243A-122F-6E4F-9BB3-D212FB86E4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2080216"/>
            <a:ext cx="4997450" cy="376989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Tekstas</a:t>
            </a:r>
            <a:r>
              <a:rPr lang="en-GB" dirty="0"/>
              <a:t>, </a:t>
            </a:r>
            <a:r>
              <a:rPr lang="en-GB" dirty="0" err="1"/>
              <a:t>Pvz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Proin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. </a:t>
            </a:r>
            <a:endParaRPr lang="en-LT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FB07CD-007C-6D40-9031-CD35CE752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0280"/>
            <a:ext cx="10785475" cy="6790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3600" b="1">
                <a:latin typeface="+mj-lt"/>
              </a:defRPr>
            </a:lvl2pPr>
            <a:lvl3pPr marL="914400" indent="0">
              <a:buNone/>
              <a:defRPr sz="3600" b="1">
                <a:latin typeface="+mj-lt"/>
              </a:defRPr>
            </a:lvl3pPr>
            <a:lvl4pPr marL="1371600" indent="0">
              <a:buNone/>
              <a:defRPr sz="3600" b="1">
                <a:latin typeface="+mj-lt"/>
              </a:defRPr>
            </a:lvl4pPr>
            <a:lvl5pPr marL="1828800" indent="0">
              <a:buNone/>
              <a:defRPr sz="3600" b="1">
                <a:latin typeface="+mj-lt"/>
              </a:defRPr>
            </a:lvl5pPr>
          </a:lstStyle>
          <a:p>
            <a:pPr lvl="0"/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Chart Placeholder 4">
            <a:extLst>
              <a:ext uri="{FF2B5EF4-FFF2-40B4-BE49-F238E27FC236}">
                <a16:creationId xmlns:a16="http://schemas.microsoft.com/office/drawing/2014/main" id="{B2283B1C-7B04-9F43-A2B8-416C8EF614B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08487" y="2061410"/>
            <a:ext cx="5088187" cy="376989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LT" dirty="0"/>
              <a:t>Grafikas</a:t>
            </a:r>
          </a:p>
        </p:txBody>
      </p:sp>
    </p:spTree>
    <p:extLst>
      <p:ext uri="{BB962C8B-B14F-4D97-AF65-F5344CB8AC3E}">
        <p14:creationId xmlns:p14="http://schemas.microsoft.com/office/powerpoint/2010/main" val="332729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2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364-4729-6E43-BE31-AD24F6D5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96" y="4754598"/>
            <a:ext cx="5780442" cy="1261091"/>
          </a:xfrm>
        </p:spPr>
        <p:txBody>
          <a:bodyPr anchor="t">
            <a:no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BB56F5-3CAE-D746-9A3A-4D53400D9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96" y="1017781"/>
            <a:ext cx="2732302" cy="120657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A123B2-436A-614A-9FE9-CCF93380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27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bai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364-4729-6E43-BE31-AD24F6D5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96" y="4754598"/>
            <a:ext cx="5780442" cy="1261091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012E6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BB56F5-3CAE-D746-9A3A-4D53400D9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824" y="1135490"/>
            <a:ext cx="2327516" cy="103807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A123B2-436A-614A-9FE9-CCF93380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2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5590440" cy="2784241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endParaRPr lang="en-L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F8AAA72-1A76-BE42-BEC2-FFF9D5639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rtukas">
    <p:bg>
      <p:bgPr>
        <a:solidFill>
          <a:srgbClr val="049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F8AAA72-1A76-BE42-BEC2-FFF9D5639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F2C9A2-EA99-354E-9D79-627797D2F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5590440" cy="2784241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912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rtukas">
    <p:bg>
      <p:bgPr>
        <a:solidFill>
          <a:srgbClr val="D0D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F8AAA72-1A76-BE42-BEC2-FFF9D5639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6A4EA9-AF98-B04A-8DFC-ECBDDAF5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5590440" cy="2784241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Skirtukas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58434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364-4729-6E43-BE31-AD24F6D5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96" y="4754598"/>
            <a:ext cx="5780442" cy="1261091"/>
          </a:xfrm>
        </p:spPr>
        <p:txBody>
          <a:bodyPr anchor="t">
            <a:no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BB56F5-3CAE-D746-9A3A-4D53400D9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96" y="1017781"/>
            <a:ext cx="2732302" cy="120657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A123B2-436A-614A-9FE9-CCF93380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36" r="4049" b="22045"/>
          <a:stretch/>
        </p:blipFill>
        <p:spPr>
          <a:xfrm>
            <a:off x="6428640" y="1"/>
            <a:ext cx="576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 su nuotrauka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FDDB8-AADD-F64D-BDA2-54D382DDC2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0439" y="-18710"/>
            <a:ext cx="8621561" cy="6865951"/>
          </a:xfrm>
          <a:custGeom>
            <a:avLst/>
            <a:gdLst>
              <a:gd name="connsiteX0" fmla="*/ 0 w 9623425"/>
              <a:gd name="connsiteY0" fmla="*/ 0 h 6858000"/>
              <a:gd name="connsiteX1" fmla="*/ 9623425 w 9623425"/>
              <a:gd name="connsiteY1" fmla="*/ 0 h 6858000"/>
              <a:gd name="connsiteX2" fmla="*/ 9623425 w 9623425"/>
              <a:gd name="connsiteY2" fmla="*/ 6858000 h 6858000"/>
              <a:gd name="connsiteX3" fmla="*/ 0 w 9623425"/>
              <a:gd name="connsiteY3" fmla="*/ 6858000 h 6858000"/>
              <a:gd name="connsiteX4" fmla="*/ 0 w 9623425"/>
              <a:gd name="connsiteY4" fmla="*/ 0 h 6858000"/>
              <a:gd name="connsiteX0" fmla="*/ 7832034 w 9623425"/>
              <a:gd name="connsiteY0" fmla="*/ 0 h 6865951"/>
              <a:gd name="connsiteX1" fmla="*/ 9623425 w 9623425"/>
              <a:gd name="connsiteY1" fmla="*/ 7951 h 6865951"/>
              <a:gd name="connsiteX2" fmla="*/ 9623425 w 9623425"/>
              <a:gd name="connsiteY2" fmla="*/ 6865951 h 6865951"/>
              <a:gd name="connsiteX3" fmla="*/ 0 w 9623425"/>
              <a:gd name="connsiteY3" fmla="*/ 6865951 h 6865951"/>
              <a:gd name="connsiteX4" fmla="*/ 7832034 w 9623425"/>
              <a:gd name="connsiteY4" fmla="*/ 0 h 6865951"/>
              <a:gd name="connsiteX0" fmla="*/ 6830170 w 8621561"/>
              <a:gd name="connsiteY0" fmla="*/ 0 h 6865951"/>
              <a:gd name="connsiteX1" fmla="*/ 8621561 w 8621561"/>
              <a:gd name="connsiteY1" fmla="*/ 7951 h 6865951"/>
              <a:gd name="connsiteX2" fmla="*/ 8621561 w 8621561"/>
              <a:gd name="connsiteY2" fmla="*/ 6865951 h 6865951"/>
              <a:gd name="connsiteX3" fmla="*/ 0 w 8621561"/>
              <a:gd name="connsiteY3" fmla="*/ 6865951 h 6865951"/>
              <a:gd name="connsiteX4" fmla="*/ 6830170 w 8621561"/>
              <a:gd name="connsiteY4" fmla="*/ 0 h 68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61" h="6865951">
                <a:moveTo>
                  <a:pt x="6830170" y="0"/>
                </a:moveTo>
                <a:lnTo>
                  <a:pt x="8621561" y="7951"/>
                </a:lnTo>
                <a:lnTo>
                  <a:pt x="8621561" y="6865951"/>
                </a:lnTo>
                <a:lnTo>
                  <a:pt x="0" y="6865951"/>
                </a:lnTo>
                <a:lnTo>
                  <a:pt x="6830170" y="0"/>
                </a:lnTo>
                <a:close/>
              </a:path>
            </a:pathLst>
          </a:custGeom>
        </p:spPr>
        <p:txBody>
          <a:bodyPr/>
          <a:lstStyle/>
          <a:p>
            <a:endParaRPr lang="en-LT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B35F608-9A44-E145-95FA-B8A84A128299}"/>
              </a:ext>
            </a:extLst>
          </p:cNvPr>
          <p:cNvSpPr/>
          <p:nvPr userDrawn="1"/>
        </p:nvSpPr>
        <p:spPr>
          <a:xfrm>
            <a:off x="-10758" y="-10758"/>
            <a:ext cx="10413403" cy="6868758"/>
          </a:xfrm>
          <a:custGeom>
            <a:avLst/>
            <a:gdLst>
              <a:gd name="connsiteX0" fmla="*/ 10413403 w 10413403"/>
              <a:gd name="connsiteY0" fmla="*/ 0 h 6895652"/>
              <a:gd name="connsiteX1" fmla="*/ 3571539 w 10413403"/>
              <a:gd name="connsiteY1" fmla="*/ 6895652 h 6895652"/>
              <a:gd name="connsiteX2" fmla="*/ 0 w 10413403"/>
              <a:gd name="connsiteY2" fmla="*/ 6895652 h 6895652"/>
              <a:gd name="connsiteX3" fmla="*/ 0 w 10413403"/>
              <a:gd name="connsiteY3" fmla="*/ 10758 h 6895652"/>
              <a:gd name="connsiteX4" fmla="*/ 10413403 w 10413403"/>
              <a:gd name="connsiteY4" fmla="*/ 0 h 68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403" h="6895652">
                <a:moveTo>
                  <a:pt x="10413403" y="0"/>
                </a:moveTo>
                <a:lnTo>
                  <a:pt x="3571539" y="6895652"/>
                </a:lnTo>
                <a:lnTo>
                  <a:pt x="0" y="6895652"/>
                </a:lnTo>
                <a:lnTo>
                  <a:pt x="0" y="10758"/>
                </a:lnTo>
                <a:lnTo>
                  <a:pt x="10413403" y="0"/>
                </a:lnTo>
                <a:close/>
              </a:path>
            </a:pathLst>
          </a:custGeom>
          <a:solidFill>
            <a:srgbClr val="01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22D071-965B-3448-AF43-4A50DB79B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5952214" cy="2784241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br>
              <a:rPr lang="en-GB" dirty="0"/>
            </a:b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nuotrauka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522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rtukas su nuotrauka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B35F608-9A44-E145-95FA-B8A84A128299}"/>
              </a:ext>
            </a:extLst>
          </p:cNvPr>
          <p:cNvSpPr/>
          <p:nvPr userDrawn="1"/>
        </p:nvSpPr>
        <p:spPr>
          <a:xfrm>
            <a:off x="-10758" y="-10758"/>
            <a:ext cx="10413403" cy="6868758"/>
          </a:xfrm>
          <a:custGeom>
            <a:avLst/>
            <a:gdLst>
              <a:gd name="connsiteX0" fmla="*/ 10413403 w 10413403"/>
              <a:gd name="connsiteY0" fmla="*/ 0 h 6895652"/>
              <a:gd name="connsiteX1" fmla="*/ 3571539 w 10413403"/>
              <a:gd name="connsiteY1" fmla="*/ 6895652 h 6895652"/>
              <a:gd name="connsiteX2" fmla="*/ 0 w 10413403"/>
              <a:gd name="connsiteY2" fmla="*/ 6895652 h 6895652"/>
              <a:gd name="connsiteX3" fmla="*/ 0 w 10413403"/>
              <a:gd name="connsiteY3" fmla="*/ 10758 h 6895652"/>
              <a:gd name="connsiteX4" fmla="*/ 10413403 w 10413403"/>
              <a:gd name="connsiteY4" fmla="*/ 0 h 68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403" h="6895652">
                <a:moveTo>
                  <a:pt x="10413403" y="0"/>
                </a:moveTo>
                <a:lnTo>
                  <a:pt x="3571539" y="6895652"/>
                </a:lnTo>
                <a:lnTo>
                  <a:pt x="0" y="6895652"/>
                </a:lnTo>
                <a:lnTo>
                  <a:pt x="0" y="10758"/>
                </a:lnTo>
                <a:lnTo>
                  <a:pt x="10413403" y="0"/>
                </a:lnTo>
                <a:close/>
              </a:path>
            </a:pathLst>
          </a:custGeom>
          <a:solidFill>
            <a:srgbClr val="01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BCBF3-19B1-D540-BCA2-931A8DDDD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3627664" cy="1156987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br>
              <a:rPr lang="en-GB" dirty="0"/>
            </a:b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nuotrauka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1077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rtukas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C61BA12-FC3F-5342-92F8-1055198F2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500" i="1"/>
            </a:lvl1pPr>
          </a:lstStyle>
          <a:p>
            <a:r>
              <a:rPr lang="en-LT" dirty="0"/>
              <a:t>Įkėlus foto, padaryti ‘Send to Back’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87530D-CE9C-F046-920F-3D8B0C6D2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606"/>
            <a:ext cx="5590440" cy="2266549"/>
          </a:xfr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GB" dirty="0" err="1"/>
              <a:t>Skirtukas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nuotrauka</a:t>
            </a:r>
            <a:endParaRPr lang="en-LT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AF53EC-1C73-9C44-9FA4-97FD8C51A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75" y="0"/>
            <a:ext cx="576262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03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5597-411B-0C4A-AB75-98EBD5DD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0066-512C-AD42-9F27-E5427B87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18B43-79C3-2146-93BF-0C2AECFBC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2020</a:t>
            </a:r>
            <a:endParaRPr lang="en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1715-BDE1-6748-9B13-AACF1E6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1C90-3630-654F-BD83-C66907538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F0D9-EF8A-1C44-B014-281B51F62FB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617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5597-411B-0C4A-AB75-98EBD5DD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0066-512C-AD42-9F27-E5427B87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18B43-79C3-2146-93BF-0C2AECFBC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2020</a:t>
            </a:r>
            <a:endParaRPr lang="en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1715-BDE1-6748-9B13-AACF1E6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1C90-3630-654F-BD83-C66907538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F0D9-EF8A-1C44-B014-281B51F62FB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45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85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5597-411B-0C4A-AB75-98EBD5DD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814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1" r:id="rId2"/>
    <p:sldLayoutId id="2147483688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5597-411B-0C4A-AB75-98EBD5DD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0066-512C-AD42-9F27-E5427B87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DAAE1B7-5AF7-164E-BA3E-6C96D787C9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558448" y="6303039"/>
            <a:ext cx="2213255" cy="3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3" r:id="rId2"/>
    <p:sldLayoutId id="2147483691" r:id="rId3"/>
    <p:sldLayoutId id="2147483704" r:id="rId4"/>
    <p:sldLayoutId id="2147483692" r:id="rId5"/>
    <p:sldLayoutId id="2147483706" r:id="rId6"/>
    <p:sldLayoutId id="2147483693" r:id="rId7"/>
    <p:sldLayoutId id="2147483705" r:id="rId8"/>
    <p:sldLayoutId id="2147483675" r:id="rId9"/>
    <p:sldLayoutId id="2147483694" r:id="rId10"/>
    <p:sldLayoutId id="2147483695" r:id="rId11"/>
    <p:sldLayoutId id="2147483696" r:id="rId12"/>
    <p:sldLayoutId id="2147483698" r:id="rId13"/>
    <p:sldLayoutId id="214748369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2E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2E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2E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2E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2E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2E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5597-411B-0C4A-AB75-98EBD5DD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0066-512C-AD42-9F27-E5427B87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18B43-79C3-2146-93BF-0C2AECFBC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2020</a:t>
            </a:r>
            <a:endParaRPr lang="en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1715-BDE1-6748-9B13-AACF1E6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1C90-3630-654F-BD83-C66907538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F0D9-EF8A-1C44-B014-281B51F62FB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8231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CCEFA9-529D-DD16-EF16-ED6C72401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95" y="3689591"/>
            <a:ext cx="7113679" cy="1261091"/>
          </a:xfrm>
        </p:spPr>
        <p:txBody>
          <a:bodyPr/>
          <a:lstStyle/>
          <a:p>
            <a:r>
              <a:rPr lang="lt-LT" dirty="0"/>
              <a:t>2024 M. AUKŠTO MEISTRIŠKUMO SPORTO PROGRAMOS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D334A42-4DE0-FF37-3857-2CB87909B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Marius Žiūkas, 2023-11-29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5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1343" y="1562633"/>
            <a:ext cx="6573329" cy="471508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lt-LT" dirty="0"/>
              <a:t>Stovyklų, dalyvavimo varžybose išlaidos.</a:t>
            </a:r>
          </a:p>
          <a:p>
            <a:pPr marL="457200" indent="-457200" algn="just">
              <a:buAutoNum type="arabicPeriod"/>
            </a:pPr>
            <a:r>
              <a:rPr lang="lt-LT" dirty="0"/>
              <a:t>Varžybų organizavimo išlaidos.</a:t>
            </a:r>
          </a:p>
          <a:p>
            <a:pPr marL="457200" indent="-457200" algn="just">
              <a:buAutoNum type="arabicPeriod"/>
            </a:pPr>
            <a:r>
              <a:rPr lang="lt-LT" dirty="0"/>
              <a:t>Sportininkų, trenerių, sportininkus aptarnaujančių asmenų atlygis.</a:t>
            </a:r>
          </a:p>
          <a:p>
            <a:pPr marL="457200" indent="-457200" algn="just">
              <a:buAutoNum type="arabicPeriod"/>
            </a:pPr>
            <a:r>
              <a:rPr lang="lt-LT" dirty="0"/>
              <a:t>Viešinimas, informacijos sklaida.</a:t>
            </a:r>
          </a:p>
          <a:p>
            <a:pPr marL="457200" indent="-457200" algn="just">
              <a:buAutoNum type="arabicPeriod"/>
            </a:pPr>
            <a:r>
              <a:rPr lang="lt-LT" dirty="0"/>
              <a:t>Medicinos, tyrimų, reabilitacijos, dopingo patikros išlaidos.</a:t>
            </a:r>
          </a:p>
          <a:p>
            <a:pPr marL="457200" indent="-457200" algn="just">
              <a:buAutoNum type="arabicPeriod"/>
            </a:pPr>
            <a:r>
              <a:rPr lang="lt-LT" dirty="0"/>
              <a:t>Kitos išlaidos.</a:t>
            </a:r>
          </a:p>
          <a:p>
            <a:pPr marL="457200" indent="-457200" algn="just">
              <a:buAutoNum type="arabicPeriod"/>
            </a:pPr>
            <a:r>
              <a:rPr lang="lt-LT" dirty="0"/>
              <a:t>Ilgalaikio turto įsigijimas.</a:t>
            </a:r>
          </a:p>
          <a:p>
            <a:pPr marL="457200" indent="-457200" algn="just">
              <a:buAutoNum type="arabicPeriod"/>
            </a:pPr>
            <a:r>
              <a:rPr lang="lt-LT" dirty="0"/>
              <a:t>Administracinės išlaidos.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(8)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933567"/>
            <a:ext cx="4223109" cy="3207776"/>
          </a:xfrm>
        </p:spPr>
        <p:txBody>
          <a:bodyPr anchor="ctr"/>
          <a:lstStyle/>
          <a:p>
            <a:r>
              <a:rPr lang="lt-LT" sz="3200" b="1" dirty="0"/>
              <a:t>Patikslinta sąmatos forma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236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87C3-FF46-F444-90FB-071EE554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1725" y="1209141"/>
            <a:ext cx="8128000" cy="1261091"/>
          </a:xfrm>
        </p:spPr>
        <p:txBody>
          <a:bodyPr/>
          <a:lstStyle/>
          <a:p>
            <a:r>
              <a:rPr lang="lt-LT" sz="3200" dirty="0"/>
              <a:t>2024 m. AM sporto programų vertinimas</a:t>
            </a:r>
            <a:endParaRPr lang="en-LT" sz="3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F1C4307-1AF1-4A8D-4005-7DFF4E04C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248005"/>
              </p:ext>
            </p:extLst>
          </p:nvPr>
        </p:nvGraphicFramePr>
        <p:xfrm>
          <a:off x="2032000" y="2176934"/>
          <a:ext cx="8128000" cy="468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566EDD-89E9-B9EA-AE37-2BBE4E0B8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724601"/>
              </p:ext>
            </p:extLst>
          </p:nvPr>
        </p:nvGraphicFramePr>
        <p:xfrm>
          <a:off x="1354346" y="2336820"/>
          <a:ext cx="9721971" cy="387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392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5031" y="1177430"/>
            <a:ext cx="5975769" cy="4744679"/>
          </a:xfrm>
        </p:spPr>
        <p:txBody>
          <a:bodyPr/>
          <a:lstStyle/>
          <a:p>
            <a:pPr algn="just"/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rotacija;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praėjusių kalendorinių metų finansinių ataskaitų auditą;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suformuota nacionalinė rinktinė;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sporto veiklos sutartys su sportininkais;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ilgiau negu 12 mėn. RC nepateikta finansinė atskaitomybė;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dokumentai dėl nedalyvavimo su RU ir BLR sportininkais.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  <a:p>
            <a:pPr algn="just"/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sz="3600" dirty="0"/>
              <a:t>2024 m. AM sporto programų vertinimas (2)</a:t>
            </a:r>
            <a:endParaRPr lang="en-US" sz="3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83930"/>
            <a:ext cx="4809706" cy="3207776"/>
          </a:xfrm>
        </p:spPr>
        <p:txBody>
          <a:bodyPr anchor="ctr"/>
          <a:lstStyle/>
          <a:p>
            <a:r>
              <a:rPr lang="lt-LT" sz="3600" b="1" dirty="0"/>
              <a:t>Nauji / pasikeitę reikalavimai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410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351" y="1448546"/>
            <a:ext cx="5842324" cy="4744679"/>
          </a:xfrm>
        </p:spPr>
        <p:txBody>
          <a:bodyPr/>
          <a:lstStyle/>
          <a:p>
            <a:pPr algn="just"/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3200" dirty="0"/>
              <a:t>terminas gruodžio </a:t>
            </a:r>
            <a:r>
              <a:rPr lang="lt-LT" sz="3200" b="1" dirty="0">
                <a:solidFill>
                  <a:srgbClr val="FF0000"/>
                </a:solidFill>
              </a:rPr>
              <a:t>17 d.</a:t>
            </a:r>
            <a:r>
              <a:rPr lang="lt-LT" sz="32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3200" dirty="0"/>
              <a:t>rezultatų, kurie pasiekti gruodžio 17-31 d. papildymas;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3200" dirty="0"/>
              <a:t>dokumentai po termino neteikiami ir netikslinami.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  <a:p>
            <a:pPr algn="just"/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sz="3600" dirty="0"/>
              <a:t>2024 m. AM sporto programų vertinimas (3)</a:t>
            </a:r>
            <a:endParaRPr lang="en-US" sz="3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825112"/>
            <a:ext cx="4959026" cy="3207776"/>
          </a:xfrm>
        </p:spPr>
        <p:txBody>
          <a:bodyPr anchor="ctr"/>
          <a:lstStyle/>
          <a:p>
            <a:r>
              <a:rPr lang="lt-LT" sz="3600" b="1" dirty="0"/>
              <a:t>Terminai, dokumentų tikslinimas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040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351" y="1284494"/>
            <a:ext cx="5842324" cy="509890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800" dirty="0"/>
              <a:t>įtvirtinta</a:t>
            </a:r>
            <a:r>
              <a:rPr lang="lt-LT" sz="3200" dirty="0"/>
              <a:t> </a:t>
            </a:r>
            <a:r>
              <a:rPr lang="lt-LT" sz="2800" dirty="0"/>
              <a:t>atsakomybė už Pasaulinio </a:t>
            </a:r>
            <a:r>
              <a:rPr lang="lt-LT" sz="2800" dirty="0" err="1"/>
              <a:t>antidopingo</a:t>
            </a:r>
            <a:r>
              <a:rPr lang="lt-LT" sz="2800" dirty="0"/>
              <a:t> kodekso pažeidimus, manipuliavimą sporto varžybomis, brutalų elgesį sporto varžybų metu;</a:t>
            </a:r>
            <a:endParaRPr lang="lt-L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800" dirty="0"/>
              <a:t>patvirtintas artimiausių 4 metų strateginis veiklos planas;</a:t>
            </a:r>
            <a:endParaRPr lang="lt-L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800" dirty="0"/>
              <a:t>dokumentų viešinimas interneto svetainėje (biudžetas,  2024 m. AM sporto programa, AM sporto programų ataskaitos, </a:t>
            </a:r>
            <a:r>
              <a:rPr lang="lt-LT" sz="2800" dirty="0" err="1"/>
              <a:t>nac</a:t>
            </a:r>
            <a:r>
              <a:rPr lang="lt-LT" sz="2800" dirty="0"/>
              <a:t>. rinktinės).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  <a:p>
            <a:pPr algn="just"/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sz="3600" dirty="0"/>
              <a:t>2024 m. AM sporto programų vertinimas (4)</a:t>
            </a:r>
            <a:endParaRPr lang="en-US" sz="3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825112"/>
            <a:ext cx="4959026" cy="3207776"/>
          </a:xfrm>
        </p:spPr>
        <p:txBody>
          <a:bodyPr anchor="ctr"/>
          <a:lstStyle/>
          <a:p>
            <a:r>
              <a:rPr lang="lt-LT" sz="3600" b="1" dirty="0"/>
              <a:t>Pagrindiniai aspektai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871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CCEFA9-529D-DD16-EF16-ED6C72401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385" y="3266017"/>
            <a:ext cx="10607377" cy="1261091"/>
          </a:xfrm>
        </p:spPr>
        <p:txBody>
          <a:bodyPr/>
          <a:lstStyle/>
          <a:p>
            <a:pPr algn="ctr"/>
            <a:r>
              <a:rPr lang="en-US" sz="4400" dirty="0"/>
              <a:t>A</a:t>
            </a:r>
            <a:r>
              <a:rPr lang="lt-LT" sz="4400" dirty="0"/>
              <a:t>ČIŪ</a:t>
            </a:r>
            <a:r>
              <a:rPr lang="en-US" sz="4400" dirty="0"/>
              <a:t>!</a:t>
            </a:r>
            <a:br>
              <a:rPr lang="en-US" sz="4400" dirty="0"/>
            </a:br>
            <a:br>
              <a:rPr lang="en-US" sz="4400" dirty="0"/>
            </a:br>
            <a:r>
              <a:rPr lang="lt-LT" sz="4400" dirty="0"/>
              <a:t>JŪSŲ KLAUSIMAI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86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87C3-FF46-F444-90FB-071EE554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10" y="2623873"/>
            <a:ext cx="10961061" cy="3992587"/>
          </a:xfrm>
        </p:spPr>
        <p:txBody>
          <a:bodyPr/>
          <a:lstStyle/>
          <a:p>
            <a:r>
              <a:rPr lang="lt-LT" dirty="0"/>
              <a:t>1. AM sporto programų finansavimo aprašo pokyčiai.</a:t>
            </a:r>
            <a:br>
              <a:rPr lang="lt-LT" dirty="0"/>
            </a:br>
            <a:br>
              <a:rPr lang="lt-LT" dirty="0"/>
            </a:br>
            <a:r>
              <a:rPr lang="lt-LT" dirty="0"/>
              <a:t>2. 2024 m. AM sporto programų vertinimas.</a:t>
            </a:r>
            <a:br>
              <a:rPr lang="lt-LT" dirty="0"/>
            </a:br>
            <a:br>
              <a:rPr lang="lt-LT" dirty="0"/>
            </a:br>
            <a:r>
              <a:rPr lang="lt-LT" dirty="0"/>
              <a:t>3. Klausimai–atsakymai.</a:t>
            </a:r>
            <a:endParaRPr lang="en-L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3AE3B-CD09-EAAE-DCFF-696B7F78A2CA}"/>
              </a:ext>
            </a:extLst>
          </p:cNvPr>
          <p:cNvSpPr txBox="1"/>
          <p:nvPr/>
        </p:nvSpPr>
        <p:spPr>
          <a:xfrm>
            <a:off x="5673423" y="1121434"/>
            <a:ext cx="585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/>
              <a:t>Susitikimo temos</a:t>
            </a:r>
          </a:p>
        </p:txBody>
      </p:sp>
    </p:spTree>
    <p:extLst>
      <p:ext uri="{BB962C8B-B14F-4D97-AF65-F5344CB8AC3E}">
        <p14:creationId xmlns:p14="http://schemas.microsoft.com/office/powerpoint/2010/main" val="137295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582" y="1846053"/>
            <a:ext cx="5230093" cy="4243598"/>
          </a:xfrm>
        </p:spPr>
        <p:txBody>
          <a:bodyPr/>
          <a:lstStyle/>
          <a:p>
            <a:pPr algn="just"/>
            <a:r>
              <a:rPr lang="lt-LT" dirty="0"/>
              <a:t>Panaikintas Aprašo priedas, kuriame buvo numatyta mažinti vietų, už kurias skiriami balai, skaičių.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Kaip ir 2023 m. bus vertinama:</a:t>
            </a:r>
          </a:p>
          <a:p>
            <a:pPr algn="just"/>
            <a:r>
              <a:rPr lang="lt-LT" b="1" dirty="0"/>
              <a:t>OŽ 1-36 v.</a:t>
            </a:r>
          </a:p>
          <a:p>
            <a:pPr algn="just"/>
            <a:r>
              <a:rPr lang="lt-LT" b="1" dirty="0"/>
              <a:t>PČ 1-32 v.</a:t>
            </a:r>
          </a:p>
          <a:p>
            <a:pPr algn="just"/>
            <a:r>
              <a:rPr lang="lt-LT" b="1" dirty="0"/>
              <a:t>EČ, JOŽ, PJČ 1-24 v.</a:t>
            </a:r>
          </a:p>
          <a:p>
            <a:pPr algn="just"/>
            <a:r>
              <a:rPr lang="lt-LT" b="1" dirty="0" err="1"/>
              <a:t>JnPČ</a:t>
            </a:r>
            <a:r>
              <a:rPr lang="lt-LT" b="1" dirty="0"/>
              <a:t>, </a:t>
            </a:r>
            <a:r>
              <a:rPr lang="lt-LT" b="1" dirty="0" err="1"/>
              <a:t>JnEČ</a:t>
            </a:r>
            <a:r>
              <a:rPr lang="lt-LT" b="1" dirty="0"/>
              <a:t>, JEČ 1-16 v</a:t>
            </a:r>
            <a:r>
              <a:rPr lang="lt-LT" dirty="0"/>
              <a:t>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(1)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80217"/>
            <a:ext cx="5040313" cy="3207776"/>
          </a:xfrm>
        </p:spPr>
        <p:txBody>
          <a:bodyPr anchor="ctr"/>
          <a:lstStyle/>
          <a:p>
            <a:pPr algn="just"/>
            <a:r>
              <a:rPr lang="lt-LT" sz="2800" b="1" dirty="0"/>
              <a:t>Balų už užimtas vietas tarptautinėse varžybose lentelė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589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582" y="1846053"/>
            <a:ext cx="5230093" cy="3554083"/>
          </a:xfrm>
        </p:spPr>
        <p:txBody>
          <a:bodyPr/>
          <a:lstStyle/>
          <a:p>
            <a:pPr algn="just"/>
            <a:r>
              <a:rPr lang="lt-LT" dirty="0"/>
              <a:t>Aprašo </a:t>
            </a:r>
            <a:r>
              <a:rPr lang="lt-LT" b="1" dirty="0"/>
              <a:t>6.5.16</a:t>
            </a:r>
            <a:r>
              <a:rPr lang="lt-LT" dirty="0"/>
              <a:t> papunktis.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Reikia pateikti: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prašymą užskaityti rezultatus;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priimto sprendimo kopija;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sportininkų pareiškimų kopijos.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(2)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562632"/>
            <a:ext cx="5040313" cy="3207776"/>
          </a:xfrm>
        </p:spPr>
        <p:txBody>
          <a:bodyPr anchor="ctr"/>
          <a:lstStyle/>
          <a:p>
            <a:pPr algn="just"/>
            <a:r>
              <a:rPr lang="lt-LT" sz="2800" b="1" dirty="0"/>
              <a:t>Užskaitomi rezultatai, jeigu nedalyvauta su RU ir BLR sportininkais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57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582" y="1562633"/>
            <a:ext cx="5379078" cy="3837504"/>
          </a:xfrm>
        </p:spPr>
        <p:txBody>
          <a:bodyPr/>
          <a:lstStyle/>
          <a:p>
            <a:pPr algn="just"/>
            <a:r>
              <a:rPr lang="lt-LT" dirty="0"/>
              <a:t>Aprašo </a:t>
            </a:r>
            <a:r>
              <a:rPr lang="lt-LT" b="1" dirty="0"/>
              <a:t>23.4 ir 23.5</a:t>
            </a:r>
            <a:r>
              <a:rPr lang="lt-LT" dirty="0"/>
              <a:t> papunkčiai.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Nustatoma, kada federacija „įkrenta“ / „iškrenta“ iš olimpinių sporto šakų finansavimo krepšelio.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Nustatoma, kada rungtyse pasiektus rezultatus laikome kaip (ne)olimpinės rungties, jeigu keičiasi jų statusas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(3)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028458"/>
            <a:ext cx="5085751" cy="3207776"/>
          </a:xfrm>
        </p:spPr>
        <p:txBody>
          <a:bodyPr anchor="ctr"/>
          <a:lstStyle/>
          <a:p>
            <a:r>
              <a:rPr lang="lt-LT" sz="2800" b="1" dirty="0"/>
              <a:t>Sporto šakos tapimas olimpine / neolimpine </a:t>
            </a:r>
            <a:br>
              <a:rPr lang="lt-LT" sz="2800" b="1" dirty="0"/>
            </a:br>
            <a:br>
              <a:rPr lang="lt-LT" sz="2800" b="1" dirty="0"/>
            </a:br>
            <a:r>
              <a:rPr lang="lt-LT" sz="2800" b="1" dirty="0"/>
              <a:t>Olimpinės / neolimpinės rungties rezultatų skaičiavimas</a:t>
            </a:r>
            <a:br>
              <a:rPr lang="lt-LT" sz="2800" b="1" dirty="0"/>
            </a:br>
            <a:br>
              <a:rPr lang="lt-LT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93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582" y="1562632"/>
            <a:ext cx="5230093" cy="4432725"/>
          </a:xfrm>
        </p:spPr>
        <p:txBody>
          <a:bodyPr/>
          <a:lstStyle/>
          <a:p>
            <a:pPr algn="just"/>
            <a:r>
              <a:rPr lang="lt-LT" dirty="0"/>
              <a:t>1) Įtraukta naujos išlaidų rūšys </a:t>
            </a:r>
            <a:r>
              <a:rPr lang="lt-LT" sz="1800" i="1" dirty="0"/>
              <a:t>(transporto remontas ir eksploatacija, programinė įranga, varžybų civilinis draudimas, dopingo patikros, </a:t>
            </a:r>
            <a:r>
              <a:rPr lang="pt-BR" sz="1800" i="1" dirty="0"/>
              <a:t>sportininkų atlygis pagal sporto veiklos sutartis</a:t>
            </a:r>
            <a:r>
              <a:rPr lang="lt-LT" sz="1800" i="1" dirty="0"/>
              <a:t>, teisėjų atlygis ir kt.)</a:t>
            </a:r>
            <a:r>
              <a:rPr lang="lt-LT" sz="1800" dirty="0"/>
              <a:t>.</a:t>
            </a:r>
          </a:p>
          <a:p>
            <a:pPr algn="just">
              <a:spcBef>
                <a:spcPts val="0"/>
              </a:spcBef>
            </a:pPr>
            <a:endParaRPr lang="lt-LT" sz="1800" dirty="0"/>
          </a:p>
          <a:p>
            <a:pPr algn="just">
              <a:spcBef>
                <a:spcPts val="0"/>
              </a:spcBef>
            </a:pPr>
            <a:r>
              <a:rPr lang="lt-LT" dirty="0"/>
              <a:t>2) Keičiami išlaidų apribojimų dydžiai</a:t>
            </a:r>
          </a:p>
          <a:p>
            <a:pPr algn="just">
              <a:spcBef>
                <a:spcPts val="0"/>
              </a:spcBef>
            </a:pPr>
            <a:r>
              <a:rPr lang="lt-LT" sz="1800" dirty="0"/>
              <a:t>(trenerių atlygis didėja iki 5 MMA, federacijų administracija nustatoma 5 MMA, medicinos išlaidos mažėja iki 3 proc. ir lieka tik olimpinėms sporto šakoms)</a:t>
            </a:r>
          </a:p>
          <a:p>
            <a:pPr algn="just">
              <a:spcBef>
                <a:spcPts val="0"/>
              </a:spcBef>
            </a:pPr>
            <a:endParaRPr lang="lt-LT" sz="1800" dirty="0"/>
          </a:p>
          <a:p>
            <a:pPr algn="just">
              <a:spcBef>
                <a:spcPts val="0"/>
              </a:spcBef>
            </a:pPr>
            <a:r>
              <a:rPr lang="lt-LT" dirty="0"/>
              <a:t>3) Detalizuojamos sąvokos </a:t>
            </a:r>
          </a:p>
          <a:p>
            <a:pPr algn="just">
              <a:spcBef>
                <a:spcPts val="0"/>
              </a:spcBef>
            </a:pPr>
            <a:r>
              <a:rPr lang="pt-BR" sz="1800" dirty="0"/>
              <a:t>(viešinimo, darbo užmokesčio, medicinos ir sporto mokslo)</a:t>
            </a:r>
            <a:endParaRPr lang="lt-LT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(4)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028458"/>
            <a:ext cx="5040313" cy="3207776"/>
          </a:xfrm>
        </p:spPr>
        <p:txBody>
          <a:bodyPr anchor="ctr"/>
          <a:lstStyle/>
          <a:p>
            <a:r>
              <a:rPr lang="lt-LT" sz="2800" b="1" dirty="0"/>
              <a:t>Keičiamas tinkamų išlaidų sąrašas</a:t>
            </a:r>
            <a:br>
              <a:rPr lang="lt-LT" b="1" dirty="0"/>
            </a:br>
            <a:br>
              <a:rPr lang="lt-LT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485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887" y="1846053"/>
            <a:ext cx="5546785" cy="3554083"/>
          </a:xfrm>
        </p:spPr>
        <p:txBody>
          <a:bodyPr/>
          <a:lstStyle/>
          <a:p>
            <a:pPr algn="just"/>
            <a:r>
              <a:rPr lang="lt-LT" dirty="0"/>
              <a:t>Aprašo </a:t>
            </a:r>
            <a:r>
              <a:rPr lang="lt-LT" b="1" dirty="0"/>
              <a:t>52</a:t>
            </a:r>
            <a:r>
              <a:rPr lang="lt-LT" dirty="0"/>
              <a:t> punktas.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Lėšų panaudojimo ketvirtinės ataskaitos </a:t>
            </a:r>
            <a:r>
              <a:rPr lang="lt-LT" b="1" dirty="0"/>
              <a:t>10 d.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Priemonių įvykdymo pusmečio ataskaitos – liepos </a:t>
            </a:r>
            <a:r>
              <a:rPr lang="lt-LT" b="1" dirty="0"/>
              <a:t>10 d.</a:t>
            </a:r>
            <a:r>
              <a:rPr lang="lt-LT" dirty="0"/>
              <a:t> ir sausio </a:t>
            </a:r>
            <a:r>
              <a:rPr lang="lt-LT" b="1" dirty="0"/>
              <a:t>10 d.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(5)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562632"/>
            <a:ext cx="5040313" cy="3207776"/>
          </a:xfrm>
        </p:spPr>
        <p:txBody>
          <a:bodyPr anchor="ctr"/>
          <a:lstStyle/>
          <a:p>
            <a:pPr algn="just"/>
            <a:r>
              <a:rPr lang="lt-LT" sz="3200" b="1" dirty="0"/>
              <a:t>I</a:t>
            </a:r>
            <a:r>
              <a:rPr lang="pt-BR" sz="3200" b="1" dirty="0"/>
              <a:t>lginamas ataskaitų teikimo terminas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324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887" y="1846053"/>
            <a:ext cx="5546785" cy="3554083"/>
          </a:xfrm>
        </p:spPr>
        <p:txBody>
          <a:bodyPr/>
          <a:lstStyle/>
          <a:p>
            <a:pPr algn="just"/>
            <a:r>
              <a:rPr lang="lt-LT" dirty="0"/>
              <a:t>Aprašo </a:t>
            </a:r>
            <a:r>
              <a:rPr lang="lt-LT" b="1" dirty="0"/>
              <a:t>58</a:t>
            </a:r>
            <a:r>
              <a:rPr lang="lt-LT" dirty="0"/>
              <a:t> punktas.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Sąlygos: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nenumatytos aplinkybės pasirašymo metu;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nemažėja rodiklių reikšmės;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nekeičia programos apimties;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nereikalauja papildomų lėšų.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  <a:p>
            <a:pPr algn="just"/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(6)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562632"/>
            <a:ext cx="5040313" cy="3207776"/>
          </a:xfrm>
        </p:spPr>
        <p:txBody>
          <a:bodyPr anchor="ctr"/>
          <a:lstStyle/>
          <a:p>
            <a:pPr algn="just"/>
            <a:r>
              <a:rPr lang="lt-LT" sz="3200" b="1" dirty="0"/>
              <a:t>Galimybė keisti veiklas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819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82649A-2FA3-D809-3DE0-6E4D7C2E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887" y="1846053"/>
            <a:ext cx="5546785" cy="3554083"/>
          </a:xfrm>
        </p:spPr>
        <p:txBody>
          <a:bodyPr/>
          <a:lstStyle/>
          <a:p>
            <a:pPr algn="just"/>
            <a:r>
              <a:rPr lang="lt-LT" dirty="0"/>
              <a:t>Sutarties </a:t>
            </a:r>
            <a:r>
              <a:rPr lang="lt-LT" b="1" dirty="0"/>
              <a:t>12</a:t>
            </a:r>
            <a:r>
              <a:rPr lang="lt-LT" dirty="0"/>
              <a:t> punktas.</a:t>
            </a:r>
          </a:p>
          <a:p>
            <a:pPr algn="just"/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nebelieka papildomo susitarimo pasirašymo;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tvirtina kuratorius (ne Komisija);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pagal sistemoje pateiktą prašymą.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  <a:p>
            <a:pPr algn="just"/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9ADB3D-9924-A61B-A8DF-377FBB4CD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80280"/>
            <a:ext cx="10785475" cy="679026"/>
          </a:xfrm>
        </p:spPr>
        <p:txBody>
          <a:bodyPr/>
          <a:lstStyle/>
          <a:p>
            <a:pPr algn="ctr"/>
            <a:r>
              <a:rPr lang="lt-LT" dirty="0"/>
              <a:t>AM sporto programų finansavimo aprašo pokyčiai (7)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3DDE056-BD3D-01A3-95CD-73130D44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562632"/>
            <a:ext cx="5040313" cy="3207776"/>
          </a:xfrm>
        </p:spPr>
        <p:txBody>
          <a:bodyPr anchor="ctr"/>
          <a:lstStyle/>
          <a:p>
            <a:r>
              <a:rPr lang="lt-LT" sz="3200" b="1" dirty="0"/>
              <a:t>Paprastėja sąmatos keitimas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610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orto RF">
      <a:dk1>
        <a:srgbClr val="FFFFFF"/>
      </a:dk1>
      <a:lt1>
        <a:srgbClr val="3A20D1"/>
      </a:lt1>
      <a:dk2>
        <a:srgbClr val="FFFFFF"/>
      </a:dk2>
      <a:lt2>
        <a:srgbClr val="3A20D1"/>
      </a:lt2>
      <a:accent1>
        <a:srgbClr val="DE1060"/>
      </a:accent1>
      <a:accent2>
        <a:srgbClr val="3A20D1"/>
      </a:accent2>
      <a:accent3>
        <a:srgbClr val="3F61EB"/>
      </a:accent3>
      <a:accent4>
        <a:srgbClr val="D0D0D3"/>
      </a:accent4>
      <a:accent5>
        <a:srgbClr val="FFFFFF"/>
      </a:accent5>
      <a:accent6>
        <a:srgbClr val="000000"/>
      </a:accent6>
      <a:hlink>
        <a:srgbClr val="DE1060"/>
      </a:hlink>
      <a:folHlink>
        <a:srgbClr val="D0D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D7B42-AE34-224E-900E-3AA650D12A79}" vid="{4EFAAD96-E9F8-2340-92A9-082D8A5D1DF9}"/>
    </a:ext>
  </a:extLst>
</a:theme>
</file>

<file path=ppt/theme/theme2.xml><?xml version="1.0" encoding="utf-8"?>
<a:theme xmlns:a="http://schemas.openxmlformats.org/drawingml/2006/main" name="1_Office Theme">
  <a:themeElements>
    <a:clrScheme name="Sporto RF">
      <a:dk1>
        <a:srgbClr val="FFFFFF"/>
      </a:dk1>
      <a:lt1>
        <a:srgbClr val="3A20D1"/>
      </a:lt1>
      <a:dk2>
        <a:srgbClr val="FFFFFF"/>
      </a:dk2>
      <a:lt2>
        <a:srgbClr val="3A20D1"/>
      </a:lt2>
      <a:accent1>
        <a:srgbClr val="DE1060"/>
      </a:accent1>
      <a:accent2>
        <a:srgbClr val="3A20D1"/>
      </a:accent2>
      <a:accent3>
        <a:srgbClr val="3F61EB"/>
      </a:accent3>
      <a:accent4>
        <a:srgbClr val="D0D0D3"/>
      </a:accent4>
      <a:accent5>
        <a:srgbClr val="FFFFFF"/>
      </a:accent5>
      <a:accent6>
        <a:srgbClr val="000000"/>
      </a:accent6>
      <a:hlink>
        <a:srgbClr val="DE1060"/>
      </a:hlink>
      <a:folHlink>
        <a:srgbClr val="D0D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D7B42-AE34-224E-900E-3AA650D12A79}" vid="{DA47F822-850D-5B49-ABBF-3698895FD5C5}"/>
    </a:ext>
  </a:extLst>
</a:theme>
</file>

<file path=ppt/theme/theme3.xml><?xml version="1.0" encoding="utf-8"?>
<a:theme xmlns:a="http://schemas.openxmlformats.org/drawingml/2006/main" name="3_Office Theme">
  <a:themeElements>
    <a:clrScheme name="Sporto RF">
      <a:dk1>
        <a:srgbClr val="FFFFFF"/>
      </a:dk1>
      <a:lt1>
        <a:srgbClr val="3A20D1"/>
      </a:lt1>
      <a:dk2>
        <a:srgbClr val="FFFFFF"/>
      </a:dk2>
      <a:lt2>
        <a:srgbClr val="3A20D1"/>
      </a:lt2>
      <a:accent1>
        <a:srgbClr val="DE1060"/>
      </a:accent1>
      <a:accent2>
        <a:srgbClr val="3A20D1"/>
      </a:accent2>
      <a:accent3>
        <a:srgbClr val="3F61EB"/>
      </a:accent3>
      <a:accent4>
        <a:srgbClr val="D0D0D3"/>
      </a:accent4>
      <a:accent5>
        <a:srgbClr val="FFFFFF"/>
      </a:accent5>
      <a:accent6>
        <a:srgbClr val="000000"/>
      </a:accent6>
      <a:hlink>
        <a:srgbClr val="DE1060"/>
      </a:hlink>
      <a:folHlink>
        <a:srgbClr val="D0D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D7B42-AE34-224E-900E-3AA650D12A79}" vid="{D716BD0A-5755-8041-B460-CF5A2FA8DFFF}"/>
    </a:ext>
  </a:extLst>
</a:theme>
</file>

<file path=ppt/theme/theme4.xml><?xml version="1.0" encoding="utf-8"?>
<a:theme xmlns:a="http://schemas.openxmlformats.org/drawingml/2006/main" name="2_Office Theme">
  <a:themeElements>
    <a:clrScheme name="Sporto RF">
      <a:dk1>
        <a:srgbClr val="FFFFFF"/>
      </a:dk1>
      <a:lt1>
        <a:srgbClr val="3A20D1"/>
      </a:lt1>
      <a:dk2>
        <a:srgbClr val="FFFFFF"/>
      </a:dk2>
      <a:lt2>
        <a:srgbClr val="3A20D1"/>
      </a:lt2>
      <a:accent1>
        <a:srgbClr val="DE1060"/>
      </a:accent1>
      <a:accent2>
        <a:srgbClr val="3A20D1"/>
      </a:accent2>
      <a:accent3>
        <a:srgbClr val="3F61EB"/>
      </a:accent3>
      <a:accent4>
        <a:srgbClr val="D0D0D3"/>
      </a:accent4>
      <a:accent5>
        <a:srgbClr val="FFFFFF"/>
      </a:accent5>
      <a:accent6>
        <a:srgbClr val="000000"/>
      </a:accent6>
      <a:hlink>
        <a:srgbClr val="DE1060"/>
      </a:hlink>
      <a:folHlink>
        <a:srgbClr val="D0D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D7B42-AE34-224E-900E-3AA650D12A79}" vid="{639AB064-44BC-FB49-9C1D-AAD81224728D}"/>
    </a:ext>
  </a:extLst>
</a:theme>
</file>

<file path=ppt/theme/theme5.xml><?xml version="1.0" encoding="utf-8"?>
<a:theme xmlns:a="http://schemas.openxmlformats.org/drawingml/2006/main" name="4_Office Theme">
  <a:themeElements>
    <a:clrScheme name="Sporto RF">
      <a:dk1>
        <a:srgbClr val="FFFFFF"/>
      </a:dk1>
      <a:lt1>
        <a:srgbClr val="3A20D1"/>
      </a:lt1>
      <a:dk2>
        <a:srgbClr val="FFFFFF"/>
      </a:dk2>
      <a:lt2>
        <a:srgbClr val="3A20D1"/>
      </a:lt2>
      <a:accent1>
        <a:srgbClr val="DE1060"/>
      </a:accent1>
      <a:accent2>
        <a:srgbClr val="3A20D1"/>
      </a:accent2>
      <a:accent3>
        <a:srgbClr val="3F61EB"/>
      </a:accent3>
      <a:accent4>
        <a:srgbClr val="D0D0D3"/>
      </a:accent4>
      <a:accent5>
        <a:srgbClr val="FFFFFF"/>
      </a:accent5>
      <a:accent6>
        <a:srgbClr val="000000"/>
      </a:accent6>
      <a:hlink>
        <a:srgbClr val="DE1060"/>
      </a:hlink>
      <a:folHlink>
        <a:srgbClr val="D0D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D7B42-AE34-224E-900E-3AA650D12A79}" vid="{45634349-BD64-514D-AC74-D876DB40218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659</Words>
  <Application>Microsoft Office PowerPoint</Application>
  <PresentationFormat>Plačiaekranė</PresentationFormat>
  <Paragraphs>98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5</vt:i4>
      </vt:variant>
      <vt:variant>
        <vt:lpstr>Skaidrių pavadinimai</vt:lpstr>
      </vt:variant>
      <vt:variant>
        <vt:i4>15</vt:i4>
      </vt:variant>
    </vt:vector>
  </HeadingPairs>
  <TitlesOfParts>
    <vt:vector size="22" baseType="lpstr">
      <vt:lpstr>Arial</vt:lpstr>
      <vt:lpstr>Calibri</vt:lpstr>
      <vt:lpstr>Office Theme</vt:lpstr>
      <vt:lpstr>1_Office Theme</vt:lpstr>
      <vt:lpstr>3_Office Theme</vt:lpstr>
      <vt:lpstr>2_Office Theme</vt:lpstr>
      <vt:lpstr>4_Office Theme</vt:lpstr>
      <vt:lpstr>2024 M. AUKŠTO MEISTRIŠKUMO SPORTO PROGRAMOS</vt:lpstr>
      <vt:lpstr>1. AM sporto programų finansavimo aprašo pokyčiai.  2. 2024 m. AM sporto programų vertinimas.  3. Klausimai–atsakymai.</vt:lpstr>
      <vt:lpstr>Balų už užimtas vietas tarptautinėse varžybose lentelė</vt:lpstr>
      <vt:lpstr>Užskaitomi rezultatai, jeigu nedalyvauta su RU ir BLR sportininkais</vt:lpstr>
      <vt:lpstr>Sporto šakos tapimas olimpine / neolimpine   Olimpinės / neolimpinės rungties rezultatų skaičiavimas  </vt:lpstr>
      <vt:lpstr>Keičiamas tinkamų išlaidų sąrašas  </vt:lpstr>
      <vt:lpstr>Ilginamas ataskaitų teikimo terminas</vt:lpstr>
      <vt:lpstr>Galimybė keisti veiklas</vt:lpstr>
      <vt:lpstr>Paprastėja sąmatos keitimas</vt:lpstr>
      <vt:lpstr>Patikslinta sąmatos forma</vt:lpstr>
      <vt:lpstr>2024 m. AM sporto programų vertinimas</vt:lpstr>
      <vt:lpstr>Nauji / pasikeitę reikalavimai</vt:lpstr>
      <vt:lpstr>Terminai, dokumentų tikslinimas</vt:lpstr>
      <vt:lpstr>Pagrindiniai aspektai</vt:lpstr>
      <vt:lpstr>AČIŪ!  JŪSŲ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2023-11-28T16:02:00Z</dcterms:created>
  <dcterms:modified xsi:type="dcterms:W3CDTF">2023-11-29T14:19:11Z</dcterms:modified>
</cp:coreProperties>
</file>