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31"/>
  </p:notesMasterIdLst>
  <p:handoutMasterIdLst>
    <p:handoutMasterId r:id="rId32"/>
  </p:handoutMasterIdLst>
  <p:sldIdLst>
    <p:sldId id="763" r:id="rId2"/>
    <p:sldId id="774" r:id="rId3"/>
    <p:sldId id="793" r:id="rId4"/>
    <p:sldId id="791" r:id="rId5"/>
    <p:sldId id="794" r:id="rId6"/>
    <p:sldId id="767" r:id="rId7"/>
    <p:sldId id="337" r:id="rId8"/>
    <p:sldId id="349" r:id="rId9"/>
    <p:sldId id="769" r:id="rId10"/>
    <p:sldId id="768" r:id="rId11"/>
    <p:sldId id="775" r:id="rId12"/>
    <p:sldId id="770" r:id="rId13"/>
    <p:sldId id="777" r:id="rId14"/>
    <p:sldId id="771" r:id="rId15"/>
    <p:sldId id="778" r:id="rId16"/>
    <p:sldId id="772" r:id="rId17"/>
    <p:sldId id="776" r:id="rId18"/>
    <p:sldId id="262" r:id="rId19"/>
    <p:sldId id="789" r:id="rId20"/>
    <p:sldId id="286" r:id="rId21"/>
    <p:sldId id="287" r:id="rId22"/>
    <p:sldId id="284" r:id="rId23"/>
    <p:sldId id="785" r:id="rId24"/>
    <p:sldId id="786" r:id="rId25"/>
    <p:sldId id="795" r:id="rId26"/>
    <p:sldId id="782" r:id="rId27"/>
    <p:sldId id="783" r:id="rId28"/>
    <p:sldId id="784" r:id="rId29"/>
    <p:sldId id="787"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kyrius be pavadinimo" id="{B01391E6-2862-43C0-8A92-C30B7237A518}">
          <p14:sldIdLst>
            <p14:sldId id="763"/>
            <p14:sldId id="774"/>
            <p14:sldId id="793"/>
            <p14:sldId id="791"/>
            <p14:sldId id="794"/>
            <p14:sldId id="767"/>
            <p14:sldId id="337"/>
            <p14:sldId id="349"/>
            <p14:sldId id="769"/>
            <p14:sldId id="768"/>
            <p14:sldId id="775"/>
            <p14:sldId id="770"/>
            <p14:sldId id="777"/>
            <p14:sldId id="771"/>
            <p14:sldId id="778"/>
            <p14:sldId id="772"/>
            <p14:sldId id="776"/>
            <p14:sldId id="262"/>
            <p14:sldId id="789"/>
            <p14:sldId id="286"/>
            <p14:sldId id="287"/>
            <p14:sldId id="284"/>
            <p14:sldId id="785"/>
            <p14:sldId id="786"/>
            <p14:sldId id="795"/>
            <p14:sldId id="782"/>
            <p14:sldId id="783"/>
            <p14:sldId id="784"/>
            <p14:sldId id="78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daugas" initials="M" lastIdx="3" clrIdx="0">
    <p:extLst>
      <p:ext uri="{19B8F6BF-5375-455C-9EA6-DF929625EA0E}">
        <p15:presenceInfo xmlns:p15="http://schemas.microsoft.com/office/powerpoint/2012/main" userId="Mindaug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63B"/>
    <a:srgbClr val="851E13"/>
    <a:srgbClr val="30B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79705" autoAdjust="0"/>
  </p:normalViewPr>
  <p:slideViewPr>
    <p:cSldViewPr snapToGrid="0">
      <p:cViewPr varScale="1">
        <p:scale>
          <a:sx n="68" d="100"/>
          <a:sy n="68" d="100"/>
        </p:scale>
        <p:origin x="1123"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5CD53DC6-D59C-4CEF-A88C-F8D7DB86EDD4}" type="datetimeFigureOut">
              <a:rPr lang="en-US" smtClean="0"/>
              <a:t>11/14/2022</a:t>
            </a:fld>
            <a:endParaRPr lang="en-US"/>
          </a:p>
        </p:txBody>
      </p:sp>
      <p:sp>
        <p:nvSpPr>
          <p:cNvPr id="4" name="Poraštės vietos rezervavimo ženklas 3"/>
          <p:cNvSpPr>
            <a:spLocks noGrp="1"/>
          </p:cNvSpPr>
          <p:nvPr>
            <p:ph type="ftr" sz="quarter" idx="2"/>
          </p:nvPr>
        </p:nvSpPr>
        <p:spPr>
          <a:xfrm>
            <a:off x="0" y="8831059"/>
            <a:ext cx="3038604" cy="465341"/>
          </a:xfrm>
          <a:prstGeom prst="rect">
            <a:avLst/>
          </a:prstGeom>
        </p:spPr>
        <p:txBody>
          <a:bodyPr vert="horz" lIns="91440" tIns="45720" rIns="91440" bIns="45720" rtlCol="0" anchor="b"/>
          <a:lstStyle>
            <a:lvl1pPr algn="l">
              <a:defRPr sz="1200"/>
            </a:lvl1pPr>
          </a:lstStyle>
          <a:p>
            <a:endParaRPr lang="en-US"/>
          </a:p>
        </p:txBody>
      </p:sp>
      <p:sp>
        <p:nvSpPr>
          <p:cNvPr id="5" name="Skaidrės numerio vietos rezervavimo ženklas 4"/>
          <p:cNvSpPr>
            <a:spLocks noGrp="1"/>
          </p:cNvSpPr>
          <p:nvPr>
            <p:ph type="sldNum" sz="quarter" idx="3"/>
          </p:nvPr>
        </p:nvSpPr>
        <p:spPr>
          <a:xfrm>
            <a:off x="3970159" y="8831059"/>
            <a:ext cx="3038604" cy="465341"/>
          </a:xfrm>
          <a:prstGeom prst="rect">
            <a:avLst/>
          </a:prstGeom>
        </p:spPr>
        <p:txBody>
          <a:bodyPr vert="horz" lIns="91440" tIns="45720" rIns="91440" bIns="45720" rtlCol="0" anchor="b"/>
          <a:lstStyle>
            <a:lvl1pPr algn="r">
              <a:defRPr sz="1200"/>
            </a:lvl1pPr>
          </a:lstStyle>
          <a:p>
            <a:fld id="{590EC0AA-EE45-4FCD-9E8C-A3AB1E19A9B9}" type="slidenum">
              <a:rPr lang="en-US" smtClean="0"/>
              <a:t>‹#›</a:t>
            </a:fld>
            <a:endParaRPr lang="en-US"/>
          </a:p>
        </p:txBody>
      </p:sp>
    </p:spTree>
    <p:extLst>
      <p:ext uri="{BB962C8B-B14F-4D97-AF65-F5344CB8AC3E}">
        <p14:creationId xmlns:p14="http://schemas.microsoft.com/office/powerpoint/2010/main" val="32630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5E1F6302-7487-4B6F-AB1E-2D556925053B}" type="datetimeFigureOut">
              <a:rPr lang="en-US" smtClean="0"/>
              <a:t>11/14/2022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E5E1F555-03D7-4A27-80D4-D4D6C8AB1928}" type="slidenum">
              <a:rPr lang="en-US" smtClean="0"/>
              <a:t>‹#›</a:t>
            </a:fld>
            <a:endParaRPr lang="en-US"/>
          </a:p>
        </p:txBody>
      </p:sp>
    </p:spTree>
    <p:extLst>
      <p:ext uri="{BB962C8B-B14F-4D97-AF65-F5344CB8AC3E}">
        <p14:creationId xmlns:p14="http://schemas.microsoft.com/office/powerpoint/2010/main" val="3780879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E5E1F555-03D7-4A27-80D4-D4D6C8AB1928}" type="slidenum">
              <a:rPr lang="en-US" smtClean="0"/>
              <a:t>1</a:t>
            </a:fld>
            <a:endParaRPr lang="en-US"/>
          </a:p>
        </p:txBody>
      </p:sp>
    </p:spTree>
    <p:extLst>
      <p:ext uri="{BB962C8B-B14F-4D97-AF65-F5344CB8AC3E}">
        <p14:creationId xmlns:p14="http://schemas.microsoft.com/office/powerpoint/2010/main" val="3465053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10"/>
          </p:nvPr>
        </p:nvSpPr>
        <p:spPr/>
        <p:txBody>
          <a:bodyPr/>
          <a:lstStyle/>
          <a:p>
            <a:fld id="{E5E1F555-03D7-4A27-80D4-D4D6C8AB1928}" type="slidenum">
              <a:rPr lang="en-US" smtClean="0"/>
              <a:t>11</a:t>
            </a:fld>
            <a:endParaRPr lang="en-US"/>
          </a:p>
        </p:txBody>
      </p:sp>
    </p:spTree>
    <p:extLst>
      <p:ext uri="{BB962C8B-B14F-4D97-AF65-F5344CB8AC3E}">
        <p14:creationId xmlns:p14="http://schemas.microsoft.com/office/powerpoint/2010/main" val="1162174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3">
            <a:extLst>
              <a:ext uri="{FF2B5EF4-FFF2-40B4-BE49-F238E27FC236}">
                <a16:creationId xmlns:a16="http://schemas.microsoft.com/office/drawing/2014/main" id="{2F3DA17A-F44E-42D8-86DA-D46AEBA4B59C}"/>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5pPr>
            <a:lvl6pPr marL="2606886" indent="-236990" defTabSz="465751" eaLnBrk="0" fontAlgn="base" hangingPunct="0">
              <a:spcBef>
                <a:spcPct val="30000"/>
              </a:spcBef>
              <a:spcAft>
                <a:spcPct val="0"/>
              </a:spcAft>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6pPr>
            <a:lvl7pPr marL="3080865" indent="-236990" defTabSz="465751" eaLnBrk="0" fontAlgn="base" hangingPunct="0">
              <a:spcBef>
                <a:spcPct val="30000"/>
              </a:spcBef>
              <a:spcAft>
                <a:spcPct val="0"/>
              </a:spcAft>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7pPr>
            <a:lvl8pPr marL="3554844" indent="-236990" defTabSz="465751" eaLnBrk="0" fontAlgn="base" hangingPunct="0">
              <a:spcBef>
                <a:spcPct val="30000"/>
              </a:spcBef>
              <a:spcAft>
                <a:spcPct val="0"/>
              </a:spcAft>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8pPr>
            <a:lvl9pPr marL="4028824" indent="-236990" defTabSz="465751" eaLnBrk="0" fontAlgn="base" hangingPunct="0">
              <a:spcBef>
                <a:spcPct val="30000"/>
              </a:spcBef>
              <a:spcAft>
                <a:spcPct val="0"/>
              </a:spcAft>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9pPr>
          </a:lstStyle>
          <a:p>
            <a:pPr>
              <a:spcBef>
                <a:spcPct val="0"/>
              </a:spcBef>
            </a:pPr>
            <a:fld id="{C801E697-DCFF-4728-8CC1-AC62AEEC106E}" type="slidenum">
              <a:rPr lang="en-GB" altLang="lt-LT" smtClean="0"/>
              <a:pPr>
                <a:spcBef>
                  <a:spcPct val="0"/>
                </a:spcBef>
              </a:pPr>
              <a:t>12</a:t>
            </a:fld>
            <a:endParaRPr lang="en-GB" altLang="lt-LT"/>
          </a:p>
        </p:txBody>
      </p:sp>
      <p:sp>
        <p:nvSpPr>
          <p:cNvPr id="50179" name="Rectangle 2">
            <a:extLst>
              <a:ext uri="{FF2B5EF4-FFF2-40B4-BE49-F238E27FC236}">
                <a16:creationId xmlns:a16="http://schemas.microsoft.com/office/drawing/2014/main" id="{785D19B0-7DAE-426D-9BE2-775EA4C48229}"/>
              </a:ext>
            </a:extLst>
          </p:cNvPr>
          <p:cNvSpPr>
            <a:spLocks noGrp="1" noRot="1" noChangeAspect="1" noChangeArrowheads="1" noTextEdit="1"/>
          </p:cNvSpPr>
          <p:nvPr>
            <p:ph type="sldImg"/>
          </p:nvPr>
        </p:nvSpPr>
        <p:spPr>
          <a:xfrm>
            <a:off x="169863" y="781050"/>
            <a:ext cx="6907212" cy="3884613"/>
          </a:xfrm>
          <a:ln/>
        </p:spPr>
      </p:sp>
      <p:sp>
        <p:nvSpPr>
          <p:cNvPr id="50180" name="Text Box 3">
            <a:extLst>
              <a:ext uri="{FF2B5EF4-FFF2-40B4-BE49-F238E27FC236}">
                <a16:creationId xmlns:a16="http://schemas.microsoft.com/office/drawing/2014/main" id="{C732BFE5-1D43-46D5-A09B-49BD32BB1F89}"/>
              </a:ext>
            </a:extLst>
          </p:cNvPr>
          <p:cNvSpPr>
            <a:spLocks noGrp="1" noChangeArrowheads="1"/>
          </p:cNvSpPr>
          <p:nvPr>
            <p:ph type="body" idx="1"/>
          </p:nvPr>
        </p:nvSpPr>
        <p:spPr>
          <a:xfrm>
            <a:off x="953109" y="4942174"/>
            <a:ext cx="5325190" cy="4664281"/>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a:spcBef>
                <a:spcPts val="467"/>
              </a:spcBef>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pPr>
            <a:endParaRPr lang="lt-LT" altLang="lt-LT" dirty="0"/>
          </a:p>
        </p:txBody>
      </p:sp>
    </p:spTree>
    <p:extLst>
      <p:ext uri="{BB962C8B-B14F-4D97-AF65-F5344CB8AC3E}">
        <p14:creationId xmlns:p14="http://schemas.microsoft.com/office/powerpoint/2010/main" val="43669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E5E1F555-03D7-4A27-80D4-D4D6C8AB1928}" type="slidenum">
              <a:rPr lang="en-US" smtClean="0"/>
              <a:t>13</a:t>
            </a:fld>
            <a:endParaRPr lang="en-US"/>
          </a:p>
        </p:txBody>
      </p:sp>
    </p:spTree>
    <p:extLst>
      <p:ext uri="{BB962C8B-B14F-4D97-AF65-F5344CB8AC3E}">
        <p14:creationId xmlns:p14="http://schemas.microsoft.com/office/powerpoint/2010/main" val="1881043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3">
            <a:extLst>
              <a:ext uri="{FF2B5EF4-FFF2-40B4-BE49-F238E27FC236}">
                <a16:creationId xmlns:a16="http://schemas.microsoft.com/office/drawing/2014/main" id="{2F3DA17A-F44E-42D8-86DA-D46AEBA4B59C}"/>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5pPr>
            <a:lvl6pPr marL="2606886" indent="-236990" defTabSz="465751" eaLnBrk="0" fontAlgn="base" hangingPunct="0">
              <a:spcBef>
                <a:spcPct val="30000"/>
              </a:spcBef>
              <a:spcAft>
                <a:spcPct val="0"/>
              </a:spcAft>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6pPr>
            <a:lvl7pPr marL="3080865" indent="-236990" defTabSz="465751" eaLnBrk="0" fontAlgn="base" hangingPunct="0">
              <a:spcBef>
                <a:spcPct val="30000"/>
              </a:spcBef>
              <a:spcAft>
                <a:spcPct val="0"/>
              </a:spcAft>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7pPr>
            <a:lvl8pPr marL="3554844" indent="-236990" defTabSz="465751" eaLnBrk="0" fontAlgn="base" hangingPunct="0">
              <a:spcBef>
                <a:spcPct val="30000"/>
              </a:spcBef>
              <a:spcAft>
                <a:spcPct val="0"/>
              </a:spcAft>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8pPr>
            <a:lvl9pPr marL="4028824" indent="-236990" defTabSz="465751" eaLnBrk="0" fontAlgn="base" hangingPunct="0">
              <a:spcBef>
                <a:spcPct val="30000"/>
              </a:spcBef>
              <a:spcAft>
                <a:spcPct val="0"/>
              </a:spcAft>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9pPr>
          </a:lstStyle>
          <a:p>
            <a:pPr>
              <a:spcBef>
                <a:spcPct val="0"/>
              </a:spcBef>
            </a:pPr>
            <a:fld id="{C801E697-DCFF-4728-8CC1-AC62AEEC106E}" type="slidenum">
              <a:rPr lang="en-GB" altLang="lt-LT" smtClean="0"/>
              <a:pPr>
                <a:spcBef>
                  <a:spcPct val="0"/>
                </a:spcBef>
              </a:pPr>
              <a:t>14</a:t>
            </a:fld>
            <a:endParaRPr lang="en-GB" altLang="lt-LT"/>
          </a:p>
        </p:txBody>
      </p:sp>
      <p:sp>
        <p:nvSpPr>
          <p:cNvPr id="50179" name="Rectangle 2">
            <a:extLst>
              <a:ext uri="{FF2B5EF4-FFF2-40B4-BE49-F238E27FC236}">
                <a16:creationId xmlns:a16="http://schemas.microsoft.com/office/drawing/2014/main" id="{785D19B0-7DAE-426D-9BE2-775EA4C48229}"/>
              </a:ext>
            </a:extLst>
          </p:cNvPr>
          <p:cNvSpPr>
            <a:spLocks noGrp="1" noRot="1" noChangeAspect="1" noChangeArrowheads="1" noTextEdit="1"/>
          </p:cNvSpPr>
          <p:nvPr>
            <p:ph type="sldImg"/>
          </p:nvPr>
        </p:nvSpPr>
        <p:spPr>
          <a:xfrm>
            <a:off x="169863" y="781050"/>
            <a:ext cx="6907212" cy="3884613"/>
          </a:xfrm>
          <a:ln/>
        </p:spPr>
      </p:sp>
      <p:sp>
        <p:nvSpPr>
          <p:cNvPr id="50180" name="Text Box 3">
            <a:extLst>
              <a:ext uri="{FF2B5EF4-FFF2-40B4-BE49-F238E27FC236}">
                <a16:creationId xmlns:a16="http://schemas.microsoft.com/office/drawing/2014/main" id="{C732BFE5-1D43-46D5-A09B-49BD32BB1F89}"/>
              </a:ext>
            </a:extLst>
          </p:cNvPr>
          <p:cNvSpPr>
            <a:spLocks noGrp="1" noChangeArrowheads="1"/>
          </p:cNvSpPr>
          <p:nvPr>
            <p:ph type="body" idx="1"/>
          </p:nvPr>
        </p:nvSpPr>
        <p:spPr>
          <a:xfrm>
            <a:off x="953109" y="4942174"/>
            <a:ext cx="5325190" cy="4664281"/>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a:spcBef>
                <a:spcPts val="467"/>
              </a:spcBef>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pPr>
            <a:endParaRPr lang="lt-LT" altLang="lt-LT" dirty="0"/>
          </a:p>
        </p:txBody>
      </p:sp>
    </p:spTree>
    <p:extLst>
      <p:ext uri="{BB962C8B-B14F-4D97-AF65-F5344CB8AC3E}">
        <p14:creationId xmlns:p14="http://schemas.microsoft.com/office/powerpoint/2010/main" val="1178375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3">
            <a:extLst>
              <a:ext uri="{FF2B5EF4-FFF2-40B4-BE49-F238E27FC236}">
                <a16:creationId xmlns:a16="http://schemas.microsoft.com/office/drawing/2014/main" id="{2F3DA17A-F44E-42D8-86DA-D46AEBA4B59C}"/>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5pPr>
            <a:lvl6pPr marL="2606886" indent="-236990" defTabSz="465751" eaLnBrk="0" fontAlgn="base" hangingPunct="0">
              <a:spcBef>
                <a:spcPct val="30000"/>
              </a:spcBef>
              <a:spcAft>
                <a:spcPct val="0"/>
              </a:spcAft>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6pPr>
            <a:lvl7pPr marL="3080865" indent="-236990" defTabSz="465751" eaLnBrk="0" fontAlgn="base" hangingPunct="0">
              <a:spcBef>
                <a:spcPct val="30000"/>
              </a:spcBef>
              <a:spcAft>
                <a:spcPct val="0"/>
              </a:spcAft>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7pPr>
            <a:lvl8pPr marL="3554844" indent="-236990" defTabSz="465751" eaLnBrk="0" fontAlgn="base" hangingPunct="0">
              <a:spcBef>
                <a:spcPct val="30000"/>
              </a:spcBef>
              <a:spcAft>
                <a:spcPct val="0"/>
              </a:spcAft>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8pPr>
            <a:lvl9pPr marL="4028824" indent="-236990" defTabSz="465751" eaLnBrk="0" fontAlgn="base" hangingPunct="0">
              <a:spcBef>
                <a:spcPct val="30000"/>
              </a:spcBef>
              <a:spcAft>
                <a:spcPct val="0"/>
              </a:spcAft>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9pPr>
          </a:lstStyle>
          <a:p>
            <a:pPr>
              <a:spcBef>
                <a:spcPct val="0"/>
              </a:spcBef>
            </a:pPr>
            <a:fld id="{C801E697-DCFF-4728-8CC1-AC62AEEC106E}" type="slidenum">
              <a:rPr lang="en-GB" altLang="lt-LT" smtClean="0"/>
              <a:pPr>
                <a:spcBef>
                  <a:spcPct val="0"/>
                </a:spcBef>
              </a:pPr>
              <a:t>16</a:t>
            </a:fld>
            <a:endParaRPr lang="en-GB" altLang="lt-LT"/>
          </a:p>
        </p:txBody>
      </p:sp>
      <p:sp>
        <p:nvSpPr>
          <p:cNvPr id="50179" name="Rectangle 2">
            <a:extLst>
              <a:ext uri="{FF2B5EF4-FFF2-40B4-BE49-F238E27FC236}">
                <a16:creationId xmlns:a16="http://schemas.microsoft.com/office/drawing/2014/main" id="{785D19B0-7DAE-426D-9BE2-775EA4C48229}"/>
              </a:ext>
            </a:extLst>
          </p:cNvPr>
          <p:cNvSpPr>
            <a:spLocks noGrp="1" noRot="1" noChangeAspect="1" noChangeArrowheads="1" noTextEdit="1"/>
          </p:cNvSpPr>
          <p:nvPr>
            <p:ph type="sldImg"/>
          </p:nvPr>
        </p:nvSpPr>
        <p:spPr>
          <a:xfrm>
            <a:off x="169863" y="781050"/>
            <a:ext cx="6907212" cy="3884613"/>
          </a:xfrm>
          <a:ln/>
        </p:spPr>
      </p:sp>
      <p:sp>
        <p:nvSpPr>
          <p:cNvPr id="50180" name="Text Box 3">
            <a:extLst>
              <a:ext uri="{FF2B5EF4-FFF2-40B4-BE49-F238E27FC236}">
                <a16:creationId xmlns:a16="http://schemas.microsoft.com/office/drawing/2014/main" id="{C732BFE5-1D43-46D5-A09B-49BD32BB1F89}"/>
              </a:ext>
            </a:extLst>
          </p:cNvPr>
          <p:cNvSpPr>
            <a:spLocks noGrp="1" noChangeArrowheads="1"/>
          </p:cNvSpPr>
          <p:nvPr>
            <p:ph type="body" idx="1"/>
          </p:nvPr>
        </p:nvSpPr>
        <p:spPr>
          <a:xfrm>
            <a:off x="953109" y="4942174"/>
            <a:ext cx="5325190" cy="4664281"/>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a:spcBef>
                <a:spcPts val="467"/>
              </a:spcBef>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pPr>
            <a:endParaRPr lang="lt-LT" altLang="lt-LT" dirty="0"/>
          </a:p>
        </p:txBody>
      </p:sp>
    </p:spTree>
    <p:extLst>
      <p:ext uri="{BB962C8B-B14F-4D97-AF65-F5344CB8AC3E}">
        <p14:creationId xmlns:p14="http://schemas.microsoft.com/office/powerpoint/2010/main" val="625256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E5E1F555-03D7-4A27-80D4-D4D6C8AB1928}" type="slidenum">
              <a:rPr lang="en-US" smtClean="0"/>
              <a:t>18</a:t>
            </a:fld>
            <a:endParaRPr lang="en-US"/>
          </a:p>
        </p:txBody>
      </p:sp>
    </p:spTree>
    <p:extLst>
      <p:ext uri="{BB962C8B-B14F-4D97-AF65-F5344CB8AC3E}">
        <p14:creationId xmlns:p14="http://schemas.microsoft.com/office/powerpoint/2010/main" val="256066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E5E1F555-03D7-4A27-80D4-D4D6C8AB1928}" type="slidenum">
              <a:rPr lang="en-US" smtClean="0"/>
              <a:t>19</a:t>
            </a:fld>
            <a:endParaRPr lang="en-US"/>
          </a:p>
        </p:txBody>
      </p:sp>
    </p:spTree>
    <p:extLst>
      <p:ext uri="{BB962C8B-B14F-4D97-AF65-F5344CB8AC3E}">
        <p14:creationId xmlns:p14="http://schemas.microsoft.com/office/powerpoint/2010/main" val="3945745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b="0" dirty="0"/>
          </a:p>
        </p:txBody>
      </p:sp>
      <p:sp>
        <p:nvSpPr>
          <p:cNvPr id="4" name="Skaidrės numerio vietos rezervavimo ženklas 3"/>
          <p:cNvSpPr>
            <a:spLocks noGrp="1"/>
          </p:cNvSpPr>
          <p:nvPr>
            <p:ph type="sldNum" sz="quarter" idx="10"/>
          </p:nvPr>
        </p:nvSpPr>
        <p:spPr/>
        <p:txBody>
          <a:bodyPr/>
          <a:lstStyle/>
          <a:p>
            <a:fld id="{E5E1F555-03D7-4A27-80D4-D4D6C8AB1928}" type="slidenum">
              <a:rPr lang="en-US" smtClean="0"/>
              <a:t>20</a:t>
            </a:fld>
            <a:endParaRPr lang="en-US"/>
          </a:p>
        </p:txBody>
      </p:sp>
    </p:spTree>
    <p:extLst>
      <p:ext uri="{BB962C8B-B14F-4D97-AF65-F5344CB8AC3E}">
        <p14:creationId xmlns:p14="http://schemas.microsoft.com/office/powerpoint/2010/main" val="3218959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b="0" dirty="0"/>
          </a:p>
        </p:txBody>
      </p:sp>
      <p:sp>
        <p:nvSpPr>
          <p:cNvPr id="4" name="Skaidrės numerio vietos rezervavimo ženklas 3"/>
          <p:cNvSpPr>
            <a:spLocks noGrp="1"/>
          </p:cNvSpPr>
          <p:nvPr>
            <p:ph type="sldNum" sz="quarter" idx="10"/>
          </p:nvPr>
        </p:nvSpPr>
        <p:spPr/>
        <p:txBody>
          <a:bodyPr/>
          <a:lstStyle/>
          <a:p>
            <a:fld id="{E5E1F555-03D7-4A27-80D4-D4D6C8AB1928}" type="slidenum">
              <a:rPr lang="en-US" smtClean="0"/>
              <a:t>21</a:t>
            </a:fld>
            <a:endParaRPr lang="en-US"/>
          </a:p>
        </p:txBody>
      </p:sp>
    </p:spTree>
    <p:extLst>
      <p:ext uri="{BB962C8B-B14F-4D97-AF65-F5344CB8AC3E}">
        <p14:creationId xmlns:p14="http://schemas.microsoft.com/office/powerpoint/2010/main" val="2461296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b="0" dirty="0"/>
              <a:t>Priedai „Individuali veikla“ ir IP neaktyvūs, nepildomi</a:t>
            </a:r>
          </a:p>
        </p:txBody>
      </p:sp>
      <p:sp>
        <p:nvSpPr>
          <p:cNvPr id="4" name="Skaidrės numerio vietos rezervavimo ženklas 3"/>
          <p:cNvSpPr>
            <a:spLocks noGrp="1"/>
          </p:cNvSpPr>
          <p:nvPr>
            <p:ph type="sldNum" sz="quarter" idx="10"/>
          </p:nvPr>
        </p:nvSpPr>
        <p:spPr/>
        <p:txBody>
          <a:bodyPr/>
          <a:lstStyle/>
          <a:p>
            <a:fld id="{E5E1F555-03D7-4A27-80D4-D4D6C8AB1928}" type="slidenum">
              <a:rPr lang="en-US" smtClean="0"/>
              <a:t>22</a:t>
            </a:fld>
            <a:endParaRPr lang="en-US"/>
          </a:p>
        </p:txBody>
      </p:sp>
    </p:spTree>
    <p:extLst>
      <p:ext uri="{BB962C8B-B14F-4D97-AF65-F5344CB8AC3E}">
        <p14:creationId xmlns:p14="http://schemas.microsoft.com/office/powerpoint/2010/main" val="2473702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E5E1F555-03D7-4A27-80D4-D4D6C8AB1928}" type="slidenum">
              <a:rPr lang="en-US" smtClean="0"/>
              <a:t>2</a:t>
            </a:fld>
            <a:endParaRPr lang="en-US"/>
          </a:p>
        </p:txBody>
      </p:sp>
    </p:spTree>
    <p:extLst>
      <p:ext uri="{BB962C8B-B14F-4D97-AF65-F5344CB8AC3E}">
        <p14:creationId xmlns:p14="http://schemas.microsoft.com/office/powerpoint/2010/main" val="454289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E5E1F555-03D7-4A27-80D4-D4D6C8AB1928}" type="slidenum">
              <a:rPr lang="en-US" smtClean="0"/>
              <a:t>23</a:t>
            </a:fld>
            <a:endParaRPr lang="en-US"/>
          </a:p>
        </p:txBody>
      </p:sp>
    </p:spTree>
    <p:extLst>
      <p:ext uri="{BB962C8B-B14F-4D97-AF65-F5344CB8AC3E}">
        <p14:creationId xmlns:p14="http://schemas.microsoft.com/office/powerpoint/2010/main" val="1016942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E5E1F555-03D7-4A27-80D4-D4D6C8AB1928}" type="slidenum">
              <a:rPr lang="en-US" smtClean="0"/>
              <a:t>24</a:t>
            </a:fld>
            <a:endParaRPr lang="en-US"/>
          </a:p>
        </p:txBody>
      </p:sp>
    </p:spTree>
    <p:extLst>
      <p:ext uri="{BB962C8B-B14F-4D97-AF65-F5344CB8AC3E}">
        <p14:creationId xmlns:p14="http://schemas.microsoft.com/office/powerpoint/2010/main" val="916024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Aktualu – interesų konflikto situacijos vertinimas</a:t>
            </a:r>
          </a:p>
        </p:txBody>
      </p:sp>
      <p:sp>
        <p:nvSpPr>
          <p:cNvPr id="4" name="Skaidrės numerio vietos rezervavimo ženklas 3"/>
          <p:cNvSpPr>
            <a:spLocks noGrp="1"/>
          </p:cNvSpPr>
          <p:nvPr>
            <p:ph type="sldNum" sz="quarter" idx="5"/>
          </p:nvPr>
        </p:nvSpPr>
        <p:spPr/>
        <p:txBody>
          <a:bodyPr/>
          <a:lstStyle/>
          <a:p>
            <a:fld id="{E5E1F555-03D7-4A27-80D4-D4D6C8AB1928}" type="slidenum">
              <a:rPr lang="en-US" smtClean="0"/>
              <a:t>25</a:t>
            </a:fld>
            <a:endParaRPr lang="en-US"/>
          </a:p>
        </p:txBody>
      </p:sp>
    </p:spTree>
    <p:extLst>
      <p:ext uri="{BB962C8B-B14F-4D97-AF65-F5344CB8AC3E}">
        <p14:creationId xmlns:p14="http://schemas.microsoft.com/office/powerpoint/2010/main" val="1309519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Akcininkas, dalininkas, pajininkas, narys – nurodyti juridinius asmenis, kurių veiklai gali daryti lemiamą įtaką akcijų suteikiamais balsais ar turimomis teisėmis</a:t>
            </a:r>
          </a:p>
        </p:txBody>
      </p:sp>
      <p:sp>
        <p:nvSpPr>
          <p:cNvPr id="4" name="Skaidrės numerio vietos rezervavimo ženklas 3"/>
          <p:cNvSpPr>
            <a:spLocks noGrp="1"/>
          </p:cNvSpPr>
          <p:nvPr>
            <p:ph type="sldNum" sz="quarter" idx="5"/>
          </p:nvPr>
        </p:nvSpPr>
        <p:spPr/>
        <p:txBody>
          <a:bodyPr/>
          <a:lstStyle/>
          <a:p>
            <a:fld id="{E5E1F555-03D7-4A27-80D4-D4D6C8AB1928}" type="slidenum">
              <a:rPr lang="en-US" smtClean="0"/>
              <a:t>26</a:t>
            </a:fld>
            <a:endParaRPr lang="en-US"/>
          </a:p>
        </p:txBody>
      </p:sp>
    </p:spTree>
    <p:extLst>
      <p:ext uri="{BB962C8B-B14F-4D97-AF65-F5344CB8AC3E}">
        <p14:creationId xmlns:p14="http://schemas.microsoft.com/office/powerpoint/2010/main" val="1332296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E5E1F555-03D7-4A27-80D4-D4D6C8AB1928}" type="slidenum">
              <a:rPr lang="en-US" smtClean="0"/>
              <a:t>27</a:t>
            </a:fld>
            <a:endParaRPr lang="en-US"/>
          </a:p>
        </p:txBody>
      </p:sp>
    </p:spTree>
    <p:extLst>
      <p:ext uri="{BB962C8B-B14F-4D97-AF65-F5344CB8AC3E}">
        <p14:creationId xmlns:p14="http://schemas.microsoft.com/office/powerpoint/2010/main" val="796240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E5E1F555-03D7-4A27-80D4-D4D6C8AB1928}" type="slidenum">
              <a:rPr lang="en-US" smtClean="0"/>
              <a:t>28</a:t>
            </a:fld>
            <a:endParaRPr lang="en-US"/>
          </a:p>
        </p:txBody>
      </p:sp>
    </p:spTree>
    <p:extLst>
      <p:ext uri="{BB962C8B-B14F-4D97-AF65-F5344CB8AC3E}">
        <p14:creationId xmlns:p14="http://schemas.microsoft.com/office/powerpoint/2010/main" val="807322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kern="1200" dirty="0">
                <a:solidFill>
                  <a:schemeClr val="tx1"/>
                </a:solidFill>
                <a:effectLst/>
                <a:latin typeface="+mn-lt"/>
                <a:ea typeface="+mn-ea"/>
                <a:cs typeface="+mn-cs"/>
              </a:rPr>
              <a:t>Apribojimai netaikomi dėl sandorių, kurie buvo sudaryti anksčiau, negu asmuo pradėjo dirbti valstybinėje tarnyboje, arba yra pratęsiami, taip pat dėl sandorių, kurie sudaromi viešo konkurso būdu, ir sandorių, kurių suma per metus neviršija 5 000 eurų.</a:t>
            </a:r>
            <a:endParaRPr lang="lt-LT" dirty="0"/>
          </a:p>
        </p:txBody>
      </p:sp>
      <p:sp>
        <p:nvSpPr>
          <p:cNvPr id="4" name="Skaidrės numerio vietos rezervavimo ženklas 3"/>
          <p:cNvSpPr>
            <a:spLocks noGrp="1"/>
          </p:cNvSpPr>
          <p:nvPr>
            <p:ph type="sldNum" sz="quarter" idx="5"/>
          </p:nvPr>
        </p:nvSpPr>
        <p:spPr/>
        <p:txBody>
          <a:bodyPr/>
          <a:lstStyle/>
          <a:p>
            <a:fld id="{E5E1F555-03D7-4A27-80D4-D4D6C8AB1928}" type="slidenum">
              <a:rPr lang="en-US" smtClean="0"/>
              <a:t>29</a:t>
            </a:fld>
            <a:endParaRPr lang="en-US"/>
          </a:p>
        </p:txBody>
      </p:sp>
    </p:spTree>
    <p:extLst>
      <p:ext uri="{BB962C8B-B14F-4D97-AF65-F5344CB8AC3E}">
        <p14:creationId xmlns:p14="http://schemas.microsoft.com/office/powerpoint/2010/main" val="1242504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E5E1F555-03D7-4A27-80D4-D4D6C8AB1928}" type="slidenum">
              <a:rPr lang="en-US" smtClean="0"/>
              <a:t>3</a:t>
            </a:fld>
            <a:endParaRPr lang="en-US"/>
          </a:p>
        </p:txBody>
      </p:sp>
    </p:spTree>
    <p:extLst>
      <p:ext uri="{BB962C8B-B14F-4D97-AF65-F5344CB8AC3E}">
        <p14:creationId xmlns:p14="http://schemas.microsoft.com/office/powerpoint/2010/main" val="286201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E5E1F555-03D7-4A27-80D4-D4D6C8AB1928}" type="slidenum">
              <a:rPr lang="en-US" smtClean="0"/>
              <a:t>4</a:t>
            </a:fld>
            <a:endParaRPr lang="en-US"/>
          </a:p>
        </p:txBody>
      </p:sp>
    </p:spTree>
    <p:extLst>
      <p:ext uri="{BB962C8B-B14F-4D97-AF65-F5344CB8AC3E}">
        <p14:creationId xmlns:p14="http://schemas.microsoft.com/office/powerpoint/2010/main" val="693315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E5E1F555-03D7-4A27-80D4-D4D6C8AB1928}" type="slidenum">
              <a:rPr lang="en-US" smtClean="0"/>
              <a:t>5</a:t>
            </a:fld>
            <a:endParaRPr lang="en-US"/>
          </a:p>
        </p:txBody>
      </p:sp>
    </p:spTree>
    <p:extLst>
      <p:ext uri="{BB962C8B-B14F-4D97-AF65-F5344CB8AC3E}">
        <p14:creationId xmlns:p14="http://schemas.microsoft.com/office/powerpoint/2010/main" val="768975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E5E1F555-03D7-4A27-80D4-D4D6C8AB1928}" type="slidenum">
              <a:rPr lang="en-US" smtClean="0"/>
              <a:t>6</a:t>
            </a:fld>
            <a:endParaRPr lang="en-US"/>
          </a:p>
        </p:txBody>
      </p:sp>
    </p:spTree>
    <p:extLst>
      <p:ext uri="{BB962C8B-B14F-4D97-AF65-F5344CB8AC3E}">
        <p14:creationId xmlns:p14="http://schemas.microsoft.com/office/powerpoint/2010/main" val="125092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23">
            <a:extLst>
              <a:ext uri="{FF2B5EF4-FFF2-40B4-BE49-F238E27FC236}">
                <a16:creationId xmlns:a16="http://schemas.microsoft.com/office/drawing/2014/main" id="{88DC19E5-4CF3-41A4-9D3D-A0E51F1EEC02}"/>
              </a:ext>
            </a:extLst>
          </p:cNvPr>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ejaVu Sans"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ejaVu Sans"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ejaVu Sans"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ejaVu Sans"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ejaVu San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ejaVu San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ejaVu San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ejaVu San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ejaVu Sans" charset="0"/>
              </a:defRPr>
            </a:lvl9pPr>
          </a:lstStyle>
          <a:p>
            <a:fld id="{9068CD84-7D5A-4BAD-9860-0B2916E7CBCA}" type="slidenum">
              <a:rPr lang="en-GB" altLang="lt-LT" sz="1200">
                <a:solidFill>
                  <a:srgbClr val="000000"/>
                </a:solidFill>
                <a:latin typeface="Times New Roman" panose="02020603050405020304" pitchFamily="18" charset="0"/>
              </a:rPr>
              <a:pPr/>
              <a:t>7</a:t>
            </a:fld>
            <a:endParaRPr lang="en-GB" altLang="lt-LT" sz="1200">
              <a:solidFill>
                <a:srgbClr val="000000"/>
              </a:solidFill>
              <a:latin typeface="Times New Roman" panose="02020603050405020304" pitchFamily="18" charset="0"/>
            </a:endParaRPr>
          </a:p>
        </p:txBody>
      </p:sp>
      <p:sp>
        <p:nvSpPr>
          <p:cNvPr id="22531" name="Rectangle 2">
            <a:extLst>
              <a:ext uri="{FF2B5EF4-FFF2-40B4-BE49-F238E27FC236}">
                <a16:creationId xmlns:a16="http://schemas.microsoft.com/office/drawing/2014/main" id="{2206DACF-FC96-4470-AC8E-208779F490A1}"/>
              </a:ext>
            </a:extLst>
          </p:cNvPr>
          <p:cNvSpPr>
            <a:spLocks noGrp="1" noRot="1" noChangeAspect="1" noChangeArrowheads="1" noTextEdit="1"/>
          </p:cNvSpPr>
          <p:nvPr>
            <p:ph type="sldImg"/>
          </p:nvPr>
        </p:nvSpPr>
        <p:spPr>
          <a:xfrm>
            <a:off x="388938" y="701675"/>
            <a:ext cx="6216650" cy="3497263"/>
          </a:xfrm>
          <a:ln/>
        </p:spPr>
      </p:sp>
      <p:sp>
        <p:nvSpPr>
          <p:cNvPr id="22532" name="Text Box 3">
            <a:extLst>
              <a:ext uri="{FF2B5EF4-FFF2-40B4-BE49-F238E27FC236}">
                <a16:creationId xmlns:a16="http://schemas.microsoft.com/office/drawing/2014/main" id="{9C369E48-5A5B-4BDE-8B8C-B2FE094E34DB}"/>
              </a:ext>
            </a:extLst>
          </p:cNvPr>
          <p:cNvSpPr>
            <a:spLocks noGrp="1" noChangeArrowheads="1"/>
          </p:cNvSpPr>
          <p:nvPr>
            <p:ph type="body" idx="1"/>
          </p:nvPr>
        </p:nvSpPr>
        <p:spPr>
          <a:xfrm>
            <a:off x="934720" y="4446457"/>
            <a:ext cx="5126355" cy="4197905"/>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a:spcBef>
                <a:spcPts val="3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lt-LT" altLang="lt-LT" sz="1000" b="1" dirty="0"/>
          </a:p>
        </p:txBody>
      </p:sp>
    </p:spTree>
    <p:extLst>
      <p:ext uri="{BB962C8B-B14F-4D97-AF65-F5344CB8AC3E}">
        <p14:creationId xmlns:p14="http://schemas.microsoft.com/office/powerpoint/2010/main" val="767922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3">
            <a:extLst>
              <a:ext uri="{FF2B5EF4-FFF2-40B4-BE49-F238E27FC236}">
                <a16:creationId xmlns:a16="http://schemas.microsoft.com/office/drawing/2014/main" id="{7F945760-CAE9-44A3-8CFE-5703E6B11E3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5pPr>
            <a:lvl6pPr marL="2606886" indent="-236990" defTabSz="465751" eaLnBrk="0" fontAlgn="base" hangingPunct="0">
              <a:spcBef>
                <a:spcPct val="30000"/>
              </a:spcBef>
              <a:spcAft>
                <a:spcPct val="0"/>
              </a:spcAft>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6pPr>
            <a:lvl7pPr marL="3080865" indent="-236990" defTabSz="465751" eaLnBrk="0" fontAlgn="base" hangingPunct="0">
              <a:spcBef>
                <a:spcPct val="30000"/>
              </a:spcBef>
              <a:spcAft>
                <a:spcPct val="0"/>
              </a:spcAft>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7pPr>
            <a:lvl8pPr marL="3554844" indent="-236990" defTabSz="465751" eaLnBrk="0" fontAlgn="base" hangingPunct="0">
              <a:spcBef>
                <a:spcPct val="30000"/>
              </a:spcBef>
              <a:spcAft>
                <a:spcPct val="0"/>
              </a:spcAft>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8pPr>
            <a:lvl9pPr marL="4028824" indent="-236990" defTabSz="465751" eaLnBrk="0" fontAlgn="base" hangingPunct="0">
              <a:spcBef>
                <a:spcPct val="30000"/>
              </a:spcBef>
              <a:spcAft>
                <a:spcPct val="0"/>
              </a:spcAft>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9pPr>
          </a:lstStyle>
          <a:p>
            <a:pPr>
              <a:spcBef>
                <a:spcPct val="0"/>
              </a:spcBef>
            </a:pPr>
            <a:fld id="{EDDCE77D-CF32-44F2-9A4D-327D67B1A166}" type="slidenum">
              <a:rPr lang="en-GB" altLang="lt-LT" smtClean="0"/>
              <a:pPr>
                <a:spcBef>
                  <a:spcPct val="0"/>
                </a:spcBef>
              </a:pPr>
              <a:t>8</a:t>
            </a:fld>
            <a:endParaRPr lang="en-GB" altLang="lt-LT"/>
          </a:p>
        </p:txBody>
      </p:sp>
      <p:sp>
        <p:nvSpPr>
          <p:cNvPr id="17411" name="Rectangle 2">
            <a:extLst>
              <a:ext uri="{FF2B5EF4-FFF2-40B4-BE49-F238E27FC236}">
                <a16:creationId xmlns:a16="http://schemas.microsoft.com/office/drawing/2014/main" id="{EE9F9489-F53A-4CB7-AC8D-4666491A3C58}"/>
              </a:ext>
            </a:extLst>
          </p:cNvPr>
          <p:cNvSpPr>
            <a:spLocks noGrp="1" noRot="1" noChangeAspect="1" noChangeArrowheads="1" noTextEdit="1"/>
          </p:cNvSpPr>
          <p:nvPr>
            <p:ph type="sldImg"/>
          </p:nvPr>
        </p:nvSpPr>
        <p:spPr>
          <a:xfrm>
            <a:off x="169863" y="781050"/>
            <a:ext cx="6907212" cy="3884613"/>
          </a:xfrm>
          <a:ln/>
        </p:spPr>
      </p:sp>
      <p:sp>
        <p:nvSpPr>
          <p:cNvPr id="17412" name="Rectangle 3">
            <a:extLst>
              <a:ext uri="{FF2B5EF4-FFF2-40B4-BE49-F238E27FC236}">
                <a16:creationId xmlns:a16="http://schemas.microsoft.com/office/drawing/2014/main" id="{5834FCDE-82DA-46E6-953A-D104FBC2A505}"/>
              </a:ext>
            </a:extLst>
          </p:cNvPr>
          <p:cNvSpPr>
            <a:spLocks noGrp="1" noChangeArrowheads="1"/>
          </p:cNvSpPr>
          <p:nvPr>
            <p:ph type="body" idx="1"/>
          </p:nvPr>
        </p:nvSpPr>
        <p:spPr>
          <a:xfrm>
            <a:off x="968372" y="4942174"/>
            <a:ext cx="5309926" cy="4664281"/>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a:spcBef>
                <a:spcPts val="467"/>
              </a:spcBef>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pPr>
            <a:endParaRPr lang="lt-LT" altLang="lt-LT"/>
          </a:p>
        </p:txBody>
      </p:sp>
    </p:spTree>
    <p:extLst>
      <p:ext uri="{BB962C8B-B14F-4D97-AF65-F5344CB8AC3E}">
        <p14:creationId xmlns:p14="http://schemas.microsoft.com/office/powerpoint/2010/main" val="63080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3">
            <a:extLst>
              <a:ext uri="{FF2B5EF4-FFF2-40B4-BE49-F238E27FC236}">
                <a16:creationId xmlns:a16="http://schemas.microsoft.com/office/drawing/2014/main" id="{7F945760-CAE9-44A3-8CFE-5703E6B11E3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5pPr>
            <a:lvl6pPr marL="2606886" indent="-236990" defTabSz="465751" eaLnBrk="0" fontAlgn="base" hangingPunct="0">
              <a:spcBef>
                <a:spcPct val="30000"/>
              </a:spcBef>
              <a:spcAft>
                <a:spcPct val="0"/>
              </a:spcAft>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6pPr>
            <a:lvl7pPr marL="3080865" indent="-236990" defTabSz="465751" eaLnBrk="0" fontAlgn="base" hangingPunct="0">
              <a:spcBef>
                <a:spcPct val="30000"/>
              </a:spcBef>
              <a:spcAft>
                <a:spcPct val="0"/>
              </a:spcAft>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7pPr>
            <a:lvl8pPr marL="3554844" indent="-236990" defTabSz="465751" eaLnBrk="0" fontAlgn="base" hangingPunct="0">
              <a:spcBef>
                <a:spcPct val="30000"/>
              </a:spcBef>
              <a:spcAft>
                <a:spcPct val="0"/>
              </a:spcAft>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8pPr>
            <a:lvl9pPr marL="4028824" indent="-236990" defTabSz="465751" eaLnBrk="0" fontAlgn="base" hangingPunct="0">
              <a:spcBef>
                <a:spcPct val="30000"/>
              </a:spcBef>
              <a:spcAft>
                <a:spcPct val="0"/>
              </a:spcAft>
              <a:buClr>
                <a:srgbClr val="000000"/>
              </a:buClr>
              <a:buSzPct val="100000"/>
              <a:buFont typeface="Times New Roman" panose="02020603050405020304" pitchFamily="18" charset="0"/>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defRPr sz="1200">
                <a:solidFill>
                  <a:srgbClr val="000000"/>
                </a:solidFill>
                <a:latin typeface="Times New Roman" panose="02020603050405020304" pitchFamily="18" charset="0"/>
              </a:defRPr>
            </a:lvl9pPr>
          </a:lstStyle>
          <a:p>
            <a:pPr>
              <a:spcBef>
                <a:spcPct val="0"/>
              </a:spcBef>
            </a:pPr>
            <a:fld id="{EDDCE77D-CF32-44F2-9A4D-327D67B1A166}" type="slidenum">
              <a:rPr lang="en-GB" altLang="lt-LT" smtClean="0"/>
              <a:pPr>
                <a:spcBef>
                  <a:spcPct val="0"/>
                </a:spcBef>
              </a:pPr>
              <a:t>9</a:t>
            </a:fld>
            <a:endParaRPr lang="en-GB" altLang="lt-LT"/>
          </a:p>
        </p:txBody>
      </p:sp>
      <p:sp>
        <p:nvSpPr>
          <p:cNvPr id="17411" name="Rectangle 2">
            <a:extLst>
              <a:ext uri="{FF2B5EF4-FFF2-40B4-BE49-F238E27FC236}">
                <a16:creationId xmlns:a16="http://schemas.microsoft.com/office/drawing/2014/main" id="{EE9F9489-F53A-4CB7-AC8D-4666491A3C58}"/>
              </a:ext>
            </a:extLst>
          </p:cNvPr>
          <p:cNvSpPr>
            <a:spLocks noGrp="1" noRot="1" noChangeAspect="1" noChangeArrowheads="1" noTextEdit="1"/>
          </p:cNvSpPr>
          <p:nvPr>
            <p:ph type="sldImg"/>
          </p:nvPr>
        </p:nvSpPr>
        <p:spPr>
          <a:xfrm>
            <a:off x="169863" y="781050"/>
            <a:ext cx="6907212" cy="3884613"/>
          </a:xfrm>
          <a:ln/>
        </p:spPr>
      </p:sp>
      <p:sp>
        <p:nvSpPr>
          <p:cNvPr id="17412" name="Rectangle 3">
            <a:extLst>
              <a:ext uri="{FF2B5EF4-FFF2-40B4-BE49-F238E27FC236}">
                <a16:creationId xmlns:a16="http://schemas.microsoft.com/office/drawing/2014/main" id="{5834FCDE-82DA-46E6-953A-D104FBC2A505}"/>
              </a:ext>
            </a:extLst>
          </p:cNvPr>
          <p:cNvSpPr>
            <a:spLocks noGrp="1" noChangeArrowheads="1"/>
          </p:cNvSpPr>
          <p:nvPr>
            <p:ph type="body" idx="1"/>
          </p:nvPr>
        </p:nvSpPr>
        <p:spPr>
          <a:xfrm>
            <a:off x="968372" y="4942174"/>
            <a:ext cx="5309926" cy="4664281"/>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a:spcBef>
                <a:spcPts val="467"/>
              </a:spcBef>
              <a:tabLst>
                <a:tab pos="0" algn="l"/>
                <a:tab pos="464105" algn="l"/>
                <a:tab pos="929856" algn="l"/>
                <a:tab pos="1395606" algn="l"/>
                <a:tab pos="1861356" algn="l"/>
                <a:tab pos="2327106" algn="l"/>
                <a:tab pos="2792857" algn="l"/>
                <a:tab pos="3258607" algn="l"/>
                <a:tab pos="3724358" algn="l"/>
                <a:tab pos="4190108" algn="l"/>
                <a:tab pos="4655859" algn="l"/>
                <a:tab pos="5121609" algn="l"/>
                <a:tab pos="5587360" algn="l"/>
                <a:tab pos="6053110" algn="l"/>
                <a:tab pos="6518861" algn="l"/>
                <a:tab pos="6984611" algn="l"/>
                <a:tab pos="7450362" algn="l"/>
                <a:tab pos="7916112" algn="l"/>
                <a:tab pos="8381863" algn="l"/>
                <a:tab pos="8847612" algn="l"/>
                <a:tab pos="9313363" algn="l"/>
              </a:tabLst>
            </a:pPr>
            <a:endParaRPr lang="lt-LT" altLang="lt-LT"/>
          </a:p>
        </p:txBody>
      </p:sp>
    </p:spTree>
    <p:extLst>
      <p:ext uri="{BB962C8B-B14F-4D97-AF65-F5344CB8AC3E}">
        <p14:creationId xmlns:p14="http://schemas.microsoft.com/office/powerpoint/2010/main" val="339671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1D521A-34E4-422C-8348-B10807BD0AD6}"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9C09E-2451-4C93-9FE6-B3A3E275B037}" type="slidenum">
              <a:rPr lang="en-US" smtClean="0"/>
              <a:t>‹#›</a:t>
            </a:fld>
            <a:endParaRPr lang="en-US"/>
          </a:p>
        </p:txBody>
      </p:sp>
    </p:spTree>
    <p:extLst>
      <p:ext uri="{BB962C8B-B14F-4D97-AF65-F5344CB8AC3E}">
        <p14:creationId xmlns:p14="http://schemas.microsoft.com/office/powerpoint/2010/main" val="328486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D521A-34E4-422C-8348-B10807BD0AD6}"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9C09E-2451-4C93-9FE6-B3A3E275B037}" type="slidenum">
              <a:rPr lang="en-US" smtClean="0"/>
              <a:t>‹#›</a:t>
            </a:fld>
            <a:endParaRPr lang="en-US"/>
          </a:p>
        </p:txBody>
      </p:sp>
    </p:spTree>
    <p:extLst>
      <p:ext uri="{BB962C8B-B14F-4D97-AF65-F5344CB8AC3E}">
        <p14:creationId xmlns:p14="http://schemas.microsoft.com/office/powerpoint/2010/main" val="1325302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D521A-34E4-422C-8348-B10807BD0AD6}"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9C09E-2451-4C93-9FE6-B3A3E275B037}" type="slidenum">
              <a:rPr lang="en-US" smtClean="0"/>
              <a:t>‹#›</a:t>
            </a:fld>
            <a:endParaRPr lang="en-US"/>
          </a:p>
        </p:txBody>
      </p:sp>
    </p:spTree>
    <p:extLst>
      <p:ext uri="{BB962C8B-B14F-4D97-AF65-F5344CB8AC3E}">
        <p14:creationId xmlns:p14="http://schemas.microsoft.com/office/powerpoint/2010/main" val="276286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553924"/>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D521A-34E4-422C-8348-B10807BD0AD6}"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9C09E-2451-4C93-9FE6-B3A3E275B037}" type="slidenum">
              <a:rPr lang="en-US" smtClean="0"/>
              <a:t>‹#›</a:t>
            </a:fld>
            <a:endParaRPr lang="en-US"/>
          </a:p>
        </p:txBody>
      </p:sp>
    </p:spTree>
    <p:extLst>
      <p:ext uri="{BB962C8B-B14F-4D97-AF65-F5344CB8AC3E}">
        <p14:creationId xmlns:p14="http://schemas.microsoft.com/office/powerpoint/2010/main" val="1115934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1D521A-34E4-422C-8348-B10807BD0AD6}"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9C09E-2451-4C93-9FE6-B3A3E275B037}" type="slidenum">
              <a:rPr lang="en-US" smtClean="0"/>
              <a:t>‹#›</a:t>
            </a:fld>
            <a:endParaRPr lang="en-US"/>
          </a:p>
        </p:txBody>
      </p:sp>
    </p:spTree>
    <p:extLst>
      <p:ext uri="{BB962C8B-B14F-4D97-AF65-F5344CB8AC3E}">
        <p14:creationId xmlns:p14="http://schemas.microsoft.com/office/powerpoint/2010/main" val="162489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1D521A-34E4-422C-8348-B10807BD0AD6}"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9C09E-2451-4C93-9FE6-B3A3E275B037}" type="slidenum">
              <a:rPr lang="en-US" smtClean="0"/>
              <a:t>‹#›</a:t>
            </a:fld>
            <a:endParaRPr lang="en-US"/>
          </a:p>
        </p:txBody>
      </p:sp>
    </p:spTree>
    <p:extLst>
      <p:ext uri="{BB962C8B-B14F-4D97-AF65-F5344CB8AC3E}">
        <p14:creationId xmlns:p14="http://schemas.microsoft.com/office/powerpoint/2010/main" val="2459161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1D521A-34E4-422C-8348-B10807BD0AD6}"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69C09E-2451-4C93-9FE6-B3A3E275B037}" type="slidenum">
              <a:rPr lang="en-US" smtClean="0"/>
              <a:t>‹#›</a:t>
            </a:fld>
            <a:endParaRPr lang="en-US"/>
          </a:p>
        </p:txBody>
      </p:sp>
    </p:spTree>
    <p:extLst>
      <p:ext uri="{BB962C8B-B14F-4D97-AF65-F5344CB8AC3E}">
        <p14:creationId xmlns:p14="http://schemas.microsoft.com/office/powerpoint/2010/main" val="310649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1D521A-34E4-422C-8348-B10807BD0AD6}" type="datetimeFigureOut">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69C09E-2451-4C93-9FE6-B3A3E275B037}" type="slidenum">
              <a:rPr lang="en-US" smtClean="0"/>
              <a:t>‹#›</a:t>
            </a:fld>
            <a:endParaRPr lang="en-US"/>
          </a:p>
        </p:txBody>
      </p:sp>
    </p:spTree>
    <p:extLst>
      <p:ext uri="{BB962C8B-B14F-4D97-AF65-F5344CB8AC3E}">
        <p14:creationId xmlns:p14="http://schemas.microsoft.com/office/powerpoint/2010/main" val="4115742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D521A-34E4-422C-8348-B10807BD0AD6}" type="datetimeFigureOut">
              <a:rPr lang="en-US" smtClean="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69C09E-2451-4C93-9FE6-B3A3E275B037}" type="slidenum">
              <a:rPr lang="en-US" smtClean="0"/>
              <a:t>‹#›</a:t>
            </a:fld>
            <a:endParaRPr lang="en-US"/>
          </a:p>
        </p:txBody>
      </p:sp>
    </p:spTree>
    <p:extLst>
      <p:ext uri="{BB962C8B-B14F-4D97-AF65-F5344CB8AC3E}">
        <p14:creationId xmlns:p14="http://schemas.microsoft.com/office/powerpoint/2010/main" val="353346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1D521A-34E4-422C-8348-B10807BD0AD6}"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9C09E-2451-4C93-9FE6-B3A3E275B037}" type="slidenum">
              <a:rPr lang="en-US" smtClean="0"/>
              <a:t>‹#›</a:t>
            </a:fld>
            <a:endParaRPr lang="en-US"/>
          </a:p>
        </p:txBody>
      </p:sp>
    </p:spTree>
    <p:extLst>
      <p:ext uri="{BB962C8B-B14F-4D97-AF65-F5344CB8AC3E}">
        <p14:creationId xmlns:p14="http://schemas.microsoft.com/office/powerpoint/2010/main" val="3185107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1D521A-34E4-422C-8348-B10807BD0AD6}"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9C09E-2451-4C93-9FE6-B3A3E275B037}" type="slidenum">
              <a:rPr lang="en-US" smtClean="0"/>
              <a:t>‹#›</a:t>
            </a:fld>
            <a:endParaRPr lang="en-US"/>
          </a:p>
        </p:txBody>
      </p:sp>
    </p:spTree>
    <p:extLst>
      <p:ext uri="{BB962C8B-B14F-4D97-AF65-F5344CB8AC3E}">
        <p14:creationId xmlns:p14="http://schemas.microsoft.com/office/powerpoint/2010/main" val="7908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D521A-34E4-422C-8348-B10807BD0AD6}" type="datetimeFigureOut">
              <a:rPr lang="en-US" smtClean="0"/>
              <a:t>11/14/2022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9C09E-2451-4C93-9FE6-B3A3E275B037}" type="slidenum">
              <a:rPr lang="en-US" smtClean="0"/>
              <a:t>‹#›</a:t>
            </a:fld>
            <a:endParaRPr lang="en-US"/>
          </a:p>
        </p:txBody>
      </p:sp>
    </p:spTree>
    <p:extLst>
      <p:ext uri="{BB962C8B-B14F-4D97-AF65-F5344CB8AC3E}">
        <p14:creationId xmlns:p14="http://schemas.microsoft.com/office/powerpoint/2010/main" val="149865454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hyperlink" Target="http://www.oecd.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www.oecd.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72">
            <a:extLst>
              <a:ext uri="{FF2B5EF4-FFF2-40B4-BE49-F238E27FC236}">
                <a16:creationId xmlns:a16="http://schemas.microsoft.com/office/drawing/2014/main" id="{DBBB8989-659B-4A50-A5F8-E10F1A697638}"/>
              </a:ext>
            </a:extLst>
          </p:cNvPr>
          <p:cNvSpPr txBox="1">
            <a:spLocks noChangeArrowheads="1"/>
          </p:cNvSpPr>
          <p:nvPr/>
        </p:nvSpPr>
        <p:spPr bwMode="auto">
          <a:xfrm>
            <a:off x="1836237" y="470979"/>
            <a:ext cx="8899391" cy="193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spcBef>
                <a:spcPts val="2063"/>
              </a:spcBef>
            </a:pPr>
            <a:endParaRPr lang="lt-LT" altLang="lt-LT" b="1" dirty="0">
              <a:solidFill>
                <a:schemeClr val="accent5">
                  <a:lumMod val="75000"/>
                </a:schemeClr>
              </a:solidFill>
            </a:endParaRPr>
          </a:p>
          <a:p>
            <a:pPr algn="ctr">
              <a:spcBef>
                <a:spcPts val="2063"/>
              </a:spcBef>
            </a:pPr>
            <a:r>
              <a:rPr lang="lt-LT" altLang="lt-LT" b="1" dirty="0">
                <a:solidFill>
                  <a:schemeClr val="accent5">
                    <a:lumMod val="75000"/>
                  </a:schemeClr>
                </a:solidFill>
              </a:rPr>
              <a:t>VIEŠŲJŲ IR PRIVAČIŲ INTERESŲ DERINIMAS</a:t>
            </a:r>
            <a:endParaRPr lang="en-US" altLang="lt-LT" b="1" dirty="0">
              <a:solidFill>
                <a:schemeClr val="accent5">
                  <a:lumMod val="75000"/>
                </a:schemeClr>
              </a:solidFill>
            </a:endParaRPr>
          </a:p>
        </p:txBody>
      </p:sp>
      <p:sp>
        <p:nvSpPr>
          <p:cNvPr id="12291" name="AutoShape 4">
            <a:extLst>
              <a:ext uri="{FF2B5EF4-FFF2-40B4-BE49-F238E27FC236}">
                <a16:creationId xmlns:a16="http://schemas.microsoft.com/office/drawing/2014/main" id="{2C57CC55-F89D-4E8A-8AEA-F335C0195D6C}"/>
              </a:ext>
            </a:extLst>
          </p:cNvPr>
          <p:cNvSpPr>
            <a:spLocks/>
          </p:cNvSpPr>
          <p:nvPr/>
        </p:nvSpPr>
        <p:spPr bwMode="auto">
          <a:xfrm>
            <a:off x="11440319" y="53975"/>
            <a:ext cx="668338" cy="981075"/>
          </a:xfrm>
          <a:custGeom>
            <a:avLst/>
            <a:gdLst>
              <a:gd name="T0" fmla="*/ 2147483646 w 21600"/>
              <a:gd name="T1" fmla="*/ 2147483646 h 21600"/>
              <a:gd name="T2" fmla="*/ 2147483646 w 21600"/>
              <a:gd name="T3" fmla="*/ 0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10800"/>
                </a:moveTo>
                <a:cubicBezTo>
                  <a:pt x="21600" y="6434"/>
                  <a:pt x="17385" y="2541"/>
                  <a:pt x="10800" y="0"/>
                </a:cubicBezTo>
                <a:cubicBezTo>
                  <a:pt x="4215" y="2541"/>
                  <a:pt x="0" y="6434"/>
                  <a:pt x="0" y="10800"/>
                </a:cubicBezTo>
                <a:cubicBezTo>
                  <a:pt x="0" y="15166"/>
                  <a:pt x="4215" y="19059"/>
                  <a:pt x="10800" y="21600"/>
                </a:cubicBezTo>
                <a:cubicBezTo>
                  <a:pt x="17385" y="19059"/>
                  <a:pt x="21600" y="15166"/>
                  <a:pt x="21600" y="10800"/>
                </a:cubicBezTo>
                <a:close/>
                <a:moveTo>
                  <a:pt x="21600" y="10800"/>
                </a:move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lt-LT" sz="900"/>
          </a:p>
        </p:txBody>
      </p:sp>
      <p:grpSp>
        <p:nvGrpSpPr>
          <p:cNvPr id="12292" name="Group 10">
            <a:extLst>
              <a:ext uri="{FF2B5EF4-FFF2-40B4-BE49-F238E27FC236}">
                <a16:creationId xmlns:a16="http://schemas.microsoft.com/office/drawing/2014/main" id="{EC0CA316-847B-43ED-A269-10DCA1396DF9}"/>
              </a:ext>
            </a:extLst>
          </p:cNvPr>
          <p:cNvGrpSpPr>
            <a:grpSpLocks/>
          </p:cNvGrpSpPr>
          <p:nvPr/>
        </p:nvGrpSpPr>
        <p:grpSpPr bwMode="auto">
          <a:xfrm>
            <a:off x="2341020" y="3187300"/>
            <a:ext cx="5044611" cy="1681070"/>
            <a:chOff x="5804632" y="5378906"/>
            <a:chExt cx="8800718" cy="3361424"/>
          </a:xfrm>
        </p:grpSpPr>
        <p:pic>
          <p:nvPicPr>
            <p:cNvPr id="12299" name="Picture 9">
              <a:extLst>
                <a:ext uri="{FF2B5EF4-FFF2-40B4-BE49-F238E27FC236}">
                  <a16:creationId xmlns:a16="http://schemas.microsoft.com/office/drawing/2014/main" id="{E978969E-831A-4BCE-9B8C-F5648F9F41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721" y="5378906"/>
              <a:ext cx="4308629" cy="336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Box 72">
              <a:extLst>
                <a:ext uri="{FF2B5EF4-FFF2-40B4-BE49-F238E27FC236}">
                  <a16:creationId xmlns:a16="http://schemas.microsoft.com/office/drawing/2014/main" id="{B722F35F-C7CC-4C53-B59B-55743807885E}"/>
                </a:ext>
              </a:extLst>
            </p:cNvPr>
            <p:cNvSpPr txBox="1">
              <a:spLocks noChangeArrowheads="1"/>
            </p:cNvSpPr>
            <p:nvPr/>
          </p:nvSpPr>
          <p:spPr bwMode="auto">
            <a:xfrm>
              <a:off x="5804632" y="6682409"/>
              <a:ext cx="3462351" cy="101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r>
                <a:rPr lang="lt-LT" altLang="lt-LT" sz="3300" b="1" dirty="0">
                  <a:solidFill>
                    <a:schemeClr val="bg1"/>
                  </a:solidFill>
                  <a:latin typeface="Lato Regular"/>
                  <a:ea typeface="MS PGothic" panose="020B0600070205080204" pitchFamily="34" charset="-128"/>
                  <a:cs typeface="Lato Regular"/>
                </a:rPr>
                <a:t>VPIDVTĮ</a:t>
              </a:r>
              <a:endParaRPr lang="en-US" altLang="lt-LT" sz="3300" b="1" dirty="0">
                <a:solidFill>
                  <a:schemeClr val="bg1"/>
                </a:solidFill>
                <a:latin typeface="Lato Regular"/>
                <a:ea typeface="MS PGothic" panose="020B0600070205080204" pitchFamily="34" charset="-128"/>
                <a:cs typeface="Lato Regular"/>
              </a:endParaRPr>
            </a:p>
          </p:txBody>
        </p:sp>
      </p:grpSp>
      <p:sp>
        <p:nvSpPr>
          <p:cNvPr id="14" name="Turinio vietos rezervavimo ženklas 2">
            <a:extLst>
              <a:ext uri="{FF2B5EF4-FFF2-40B4-BE49-F238E27FC236}">
                <a16:creationId xmlns:a16="http://schemas.microsoft.com/office/drawing/2014/main" id="{08E9B950-9A51-4427-A8BD-6DB8D5C74FE0}"/>
              </a:ext>
            </a:extLst>
          </p:cNvPr>
          <p:cNvSpPr txBox="1">
            <a:spLocks/>
          </p:cNvSpPr>
          <p:nvPr/>
        </p:nvSpPr>
        <p:spPr>
          <a:xfrm>
            <a:off x="681000" y="4129828"/>
            <a:ext cx="11209867" cy="1477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lt-LT" sz="3200" b="1" dirty="0">
              <a:solidFill>
                <a:schemeClr val="accent3">
                  <a:lumMod val="75000"/>
                </a:schemeClr>
              </a:solidFill>
              <a:cs typeface="+mj-cs"/>
            </a:endParaRPr>
          </a:p>
        </p:txBody>
      </p:sp>
    </p:spTree>
  </p:cSld>
  <p:clrMapOvr>
    <a:masterClrMapping/>
  </p:clrMapOvr>
  <p:transition advClick="0" advTm="2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9A12710-8D3E-4E79-92D8-BE794B97899A}"/>
              </a:ext>
            </a:extLst>
          </p:cNvPr>
          <p:cNvSpPr>
            <a:spLocks noGrp="1"/>
          </p:cNvSpPr>
          <p:nvPr>
            <p:ph type="title"/>
          </p:nvPr>
        </p:nvSpPr>
        <p:spPr>
          <a:xfrm>
            <a:off x="2116625" y="587909"/>
            <a:ext cx="8514584" cy="1074208"/>
          </a:xfrm>
        </p:spPr>
        <p:txBody>
          <a:bodyPr>
            <a:normAutofit fontScale="90000"/>
          </a:bodyPr>
          <a:lstStyle/>
          <a:p>
            <a:pPr algn="ctr"/>
            <a:r>
              <a:rPr lang="lt-LT" sz="4000" b="1" dirty="0">
                <a:solidFill>
                  <a:schemeClr val="accent4">
                    <a:lumMod val="75000"/>
                  </a:schemeClr>
                </a:solidFill>
                <a:latin typeface="+mn-lt"/>
                <a:ea typeface="+mn-ea"/>
              </a:rPr>
              <a:t>Nustatytos šios elgesio taisyklės (11 str.):</a:t>
            </a:r>
            <a:br>
              <a:rPr lang="lt-LT" sz="4000" b="1" dirty="0">
                <a:solidFill>
                  <a:schemeClr val="accent4">
                    <a:lumMod val="75000"/>
                  </a:schemeClr>
                </a:solidFill>
                <a:latin typeface="+mn-lt"/>
                <a:ea typeface="+mn-ea"/>
              </a:rPr>
            </a:br>
            <a:endParaRPr lang="lt-LT" sz="4000" b="1" dirty="0">
              <a:solidFill>
                <a:schemeClr val="accent4">
                  <a:lumMod val="75000"/>
                </a:schemeClr>
              </a:solidFill>
              <a:latin typeface="Lato Regular"/>
              <a:ea typeface="+mn-ea"/>
            </a:endParaRPr>
          </a:p>
        </p:txBody>
      </p:sp>
      <p:sp>
        <p:nvSpPr>
          <p:cNvPr id="21" name="Freeform 1">
            <a:extLst>
              <a:ext uri="{FF2B5EF4-FFF2-40B4-BE49-F238E27FC236}">
                <a16:creationId xmlns:a16="http://schemas.microsoft.com/office/drawing/2014/main" id="{4A89A075-1DA8-43A2-84B0-D8530209A8E5}"/>
              </a:ext>
            </a:extLst>
          </p:cNvPr>
          <p:cNvSpPr>
            <a:spLocks noChangeArrowheads="1"/>
          </p:cNvSpPr>
          <p:nvPr/>
        </p:nvSpPr>
        <p:spPr bwMode="auto">
          <a:xfrm>
            <a:off x="8739188" y="1537178"/>
            <a:ext cx="609755" cy="871066"/>
          </a:xfrm>
          <a:custGeom>
            <a:avLst/>
            <a:gdLst>
              <a:gd name="T0" fmla="*/ 4338 w 4818"/>
              <a:gd name="T1" fmla="*/ 688 h 6883"/>
              <a:gd name="T2" fmla="*/ 4338 w 4818"/>
              <a:gd name="T3" fmla="*/ 688 h 6883"/>
              <a:gd name="T4" fmla="*/ 3932 w 4818"/>
              <a:gd name="T5" fmla="*/ 1721 h 6883"/>
              <a:gd name="T6" fmla="*/ 897 w 4818"/>
              <a:gd name="T7" fmla="*/ 1721 h 6883"/>
              <a:gd name="T8" fmla="*/ 491 w 4818"/>
              <a:gd name="T9" fmla="*/ 688 h 6883"/>
              <a:gd name="T10" fmla="*/ 0 w 4818"/>
              <a:gd name="T11" fmla="*/ 1168 h 6883"/>
              <a:gd name="T12" fmla="*/ 0 w 4818"/>
              <a:gd name="T13" fmla="*/ 6403 h 6883"/>
              <a:gd name="T14" fmla="*/ 491 w 4818"/>
              <a:gd name="T15" fmla="*/ 6882 h 6883"/>
              <a:gd name="T16" fmla="*/ 4338 w 4818"/>
              <a:gd name="T17" fmla="*/ 6882 h 6883"/>
              <a:gd name="T18" fmla="*/ 4817 w 4818"/>
              <a:gd name="T19" fmla="*/ 6403 h 6883"/>
              <a:gd name="T20" fmla="*/ 4817 w 4818"/>
              <a:gd name="T21" fmla="*/ 1168 h 6883"/>
              <a:gd name="T22" fmla="*/ 4338 w 4818"/>
              <a:gd name="T23" fmla="*/ 688 h 6883"/>
              <a:gd name="T24" fmla="*/ 3650 w 4818"/>
              <a:gd name="T25" fmla="*/ 1376 h 6883"/>
              <a:gd name="T26" fmla="*/ 3650 w 4818"/>
              <a:gd name="T27" fmla="*/ 1376 h 6883"/>
              <a:gd name="T28" fmla="*/ 3957 w 4818"/>
              <a:gd name="T29" fmla="*/ 688 h 6883"/>
              <a:gd name="T30" fmla="*/ 3207 w 4818"/>
              <a:gd name="T31" fmla="*/ 688 h 6883"/>
              <a:gd name="T32" fmla="*/ 2962 w 4818"/>
              <a:gd name="T33" fmla="*/ 0 h 6883"/>
              <a:gd name="T34" fmla="*/ 1868 w 4818"/>
              <a:gd name="T35" fmla="*/ 0 h 6883"/>
              <a:gd name="T36" fmla="*/ 1610 w 4818"/>
              <a:gd name="T37" fmla="*/ 688 h 6883"/>
              <a:gd name="T38" fmla="*/ 860 w 4818"/>
              <a:gd name="T39" fmla="*/ 688 h 6883"/>
              <a:gd name="T40" fmla="*/ 1179 w 4818"/>
              <a:gd name="T41" fmla="*/ 1376 h 6883"/>
              <a:gd name="T42" fmla="*/ 3650 w 4818"/>
              <a:gd name="T43" fmla="*/ 1376 h 6883"/>
              <a:gd name="T44" fmla="*/ 3650 w 4818"/>
              <a:gd name="T45" fmla="*/ 1376 h 6883"/>
              <a:gd name="T46" fmla="*/ 3650 w 4818"/>
              <a:gd name="T47" fmla="*/ 1376 h 6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18" h="6883">
                <a:moveTo>
                  <a:pt x="4338" y="688"/>
                </a:moveTo>
                <a:lnTo>
                  <a:pt x="4338" y="688"/>
                </a:lnTo>
                <a:cubicBezTo>
                  <a:pt x="3932" y="1721"/>
                  <a:pt x="3932" y="1721"/>
                  <a:pt x="3932" y="1721"/>
                </a:cubicBezTo>
                <a:cubicBezTo>
                  <a:pt x="897" y="1721"/>
                  <a:pt x="897" y="1721"/>
                  <a:pt x="897" y="1721"/>
                </a:cubicBezTo>
                <a:cubicBezTo>
                  <a:pt x="491" y="688"/>
                  <a:pt x="491" y="688"/>
                  <a:pt x="491" y="688"/>
                </a:cubicBezTo>
                <a:cubicBezTo>
                  <a:pt x="221" y="688"/>
                  <a:pt x="0" y="910"/>
                  <a:pt x="0" y="1168"/>
                </a:cubicBezTo>
                <a:cubicBezTo>
                  <a:pt x="0" y="6403"/>
                  <a:pt x="0" y="6403"/>
                  <a:pt x="0" y="6403"/>
                </a:cubicBezTo>
                <a:cubicBezTo>
                  <a:pt x="0" y="6661"/>
                  <a:pt x="221" y="6882"/>
                  <a:pt x="491" y="6882"/>
                </a:cubicBezTo>
                <a:cubicBezTo>
                  <a:pt x="4338" y="6882"/>
                  <a:pt x="4338" y="6882"/>
                  <a:pt x="4338" y="6882"/>
                </a:cubicBezTo>
                <a:cubicBezTo>
                  <a:pt x="4608" y="6882"/>
                  <a:pt x="4817" y="6661"/>
                  <a:pt x="4817" y="6403"/>
                </a:cubicBezTo>
                <a:cubicBezTo>
                  <a:pt x="4817" y="1168"/>
                  <a:pt x="4817" y="1168"/>
                  <a:pt x="4817" y="1168"/>
                </a:cubicBezTo>
                <a:cubicBezTo>
                  <a:pt x="4817" y="910"/>
                  <a:pt x="4608" y="688"/>
                  <a:pt x="4338" y="688"/>
                </a:cubicBezTo>
                <a:close/>
                <a:moveTo>
                  <a:pt x="3650" y="1376"/>
                </a:moveTo>
                <a:lnTo>
                  <a:pt x="3650" y="1376"/>
                </a:lnTo>
                <a:cubicBezTo>
                  <a:pt x="3957" y="688"/>
                  <a:pt x="3957" y="688"/>
                  <a:pt x="3957" y="688"/>
                </a:cubicBezTo>
                <a:cubicBezTo>
                  <a:pt x="3207" y="688"/>
                  <a:pt x="3207" y="688"/>
                  <a:pt x="3207" y="688"/>
                </a:cubicBezTo>
                <a:cubicBezTo>
                  <a:pt x="2962" y="0"/>
                  <a:pt x="2962" y="0"/>
                  <a:pt x="2962" y="0"/>
                </a:cubicBezTo>
                <a:cubicBezTo>
                  <a:pt x="1868" y="0"/>
                  <a:pt x="1868" y="0"/>
                  <a:pt x="1868" y="0"/>
                </a:cubicBezTo>
                <a:cubicBezTo>
                  <a:pt x="1610" y="688"/>
                  <a:pt x="1610" y="688"/>
                  <a:pt x="1610" y="688"/>
                </a:cubicBezTo>
                <a:cubicBezTo>
                  <a:pt x="860" y="688"/>
                  <a:pt x="860" y="688"/>
                  <a:pt x="860" y="688"/>
                </a:cubicBezTo>
                <a:cubicBezTo>
                  <a:pt x="1179" y="1376"/>
                  <a:pt x="1179" y="1376"/>
                  <a:pt x="1179" y="1376"/>
                </a:cubicBezTo>
                <a:lnTo>
                  <a:pt x="3650" y="1376"/>
                </a:lnTo>
                <a:close/>
                <a:moveTo>
                  <a:pt x="3650" y="1376"/>
                </a:moveTo>
                <a:lnTo>
                  <a:pt x="3650" y="1376"/>
                </a:lnTo>
                <a:close/>
              </a:path>
            </a:pathLst>
          </a:custGeom>
          <a:solidFill>
            <a:schemeClr val="bg1"/>
          </a:solidFill>
          <a:ln>
            <a:noFill/>
          </a:ln>
          <a:effectLst/>
        </p:spPr>
        <p:txBody>
          <a:bodyPr wrap="none" lIns="243785" tIns="121892" rIns="243785" bIns="121892" anchor="ctr"/>
          <a:lstStyle/>
          <a:p>
            <a:endParaRPr lang="en-US" dirty="0"/>
          </a:p>
        </p:txBody>
      </p:sp>
      <p:sp>
        <p:nvSpPr>
          <p:cNvPr id="22" name="Freeform 1">
            <a:extLst>
              <a:ext uri="{FF2B5EF4-FFF2-40B4-BE49-F238E27FC236}">
                <a16:creationId xmlns:a16="http://schemas.microsoft.com/office/drawing/2014/main" id="{F2B1FB17-0BF9-45F4-AF87-E70606F717C2}"/>
              </a:ext>
            </a:extLst>
          </p:cNvPr>
          <p:cNvSpPr>
            <a:spLocks noChangeArrowheads="1"/>
          </p:cNvSpPr>
          <p:nvPr/>
        </p:nvSpPr>
        <p:spPr bwMode="auto">
          <a:xfrm>
            <a:off x="1201576" y="1101645"/>
            <a:ext cx="609755" cy="871066"/>
          </a:xfrm>
          <a:custGeom>
            <a:avLst/>
            <a:gdLst>
              <a:gd name="T0" fmla="*/ 4338 w 4818"/>
              <a:gd name="T1" fmla="*/ 688 h 6883"/>
              <a:gd name="T2" fmla="*/ 4338 w 4818"/>
              <a:gd name="T3" fmla="*/ 688 h 6883"/>
              <a:gd name="T4" fmla="*/ 3932 w 4818"/>
              <a:gd name="T5" fmla="*/ 1721 h 6883"/>
              <a:gd name="T6" fmla="*/ 897 w 4818"/>
              <a:gd name="T7" fmla="*/ 1721 h 6883"/>
              <a:gd name="T8" fmla="*/ 491 w 4818"/>
              <a:gd name="T9" fmla="*/ 688 h 6883"/>
              <a:gd name="T10" fmla="*/ 0 w 4818"/>
              <a:gd name="T11" fmla="*/ 1168 h 6883"/>
              <a:gd name="T12" fmla="*/ 0 w 4818"/>
              <a:gd name="T13" fmla="*/ 6403 h 6883"/>
              <a:gd name="T14" fmla="*/ 491 w 4818"/>
              <a:gd name="T15" fmla="*/ 6882 h 6883"/>
              <a:gd name="T16" fmla="*/ 4338 w 4818"/>
              <a:gd name="T17" fmla="*/ 6882 h 6883"/>
              <a:gd name="T18" fmla="*/ 4817 w 4818"/>
              <a:gd name="T19" fmla="*/ 6403 h 6883"/>
              <a:gd name="T20" fmla="*/ 4817 w 4818"/>
              <a:gd name="T21" fmla="*/ 1168 h 6883"/>
              <a:gd name="T22" fmla="*/ 4338 w 4818"/>
              <a:gd name="T23" fmla="*/ 688 h 6883"/>
              <a:gd name="T24" fmla="*/ 3650 w 4818"/>
              <a:gd name="T25" fmla="*/ 1376 h 6883"/>
              <a:gd name="T26" fmla="*/ 3650 w 4818"/>
              <a:gd name="T27" fmla="*/ 1376 h 6883"/>
              <a:gd name="T28" fmla="*/ 3957 w 4818"/>
              <a:gd name="T29" fmla="*/ 688 h 6883"/>
              <a:gd name="T30" fmla="*/ 3207 w 4818"/>
              <a:gd name="T31" fmla="*/ 688 h 6883"/>
              <a:gd name="T32" fmla="*/ 2962 w 4818"/>
              <a:gd name="T33" fmla="*/ 0 h 6883"/>
              <a:gd name="T34" fmla="*/ 1868 w 4818"/>
              <a:gd name="T35" fmla="*/ 0 h 6883"/>
              <a:gd name="T36" fmla="*/ 1610 w 4818"/>
              <a:gd name="T37" fmla="*/ 688 h 6883"/>
              <a:gd name="T38" fmla="*/ 860 w 4818"/>
              <a:gd name="T39" fmla="*/ 688 h 6883"/>
              <a:gd name="T40" fmla="*/ 1179 w 4818"/>
              <a:gd name="T41" fmla="*/ 1376 h 6883"/>
              <a:gd name="T42" fmla="*/ 3650 w 4818"/>
              <a:gd name="T43" fmla="*/ 1376 h 6883"/>
              <a:gd name="T44" fmla="*/ 3650 w 4818"/>
              <a:gd name="T45" fmla="*/ 1376 h 6883"/>
              <a:gd name="T46" fmla="*/ 3650 w 4818"/>
              <a:gd name="T47" fmla="*/ 1376 h 6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18" h="6883">
                <a:moveTo>
                  <a:pt x="4338" y="688"/>
                </a:moveTo>
                <a:lnTo>
                  <a:pt x="4338" y="688"/>
                </a:lnTo>
                <a:cubicBezTo>
                  <a:pt x="3932" y="1721"/>
                  <a:pt x="3932" y="1721"/>
                  <a:pt x="3932" y="1721"/>
                </a:cubicBezTo>
                <a:cubicBezTo>
                  <a:pt x="897" y="1721"/>
                  <a:pt x="897" y="1721"/>
                  <a:pt x="897" y="1721"/>
                </a:cubicBezTo>
                <a:cubicBezTo>
                  <a:pt x="491" y="688"/>
                  <a:pt x="491" y="688"/>
                  <a:pt x="491" y="688"/>
                </a:cubicBezTo>
                <a:cubicBezTo>
                  <a:pt x="221" y="688"/>
                  <a:pt x="0" y="910"/>
                  <a:pt x="0" y="1168"/>
                </a:cubicBezTo>
                <a:cubicBezTo>
                  <a:pt x="0" y="6403"/>
                  <a:pt x="0" y="6403"/>
                  <a:pt x="0" y="6403"/>
                </a:cubicBezTo>
                <a:cubicBezTo>
                  <a:pt x="0" y="6661"/>
                  <a:pt x="221" y="6882"/>
                  <a:pt x="491" y="6882"/>
                </a:cubicBezTo>
                <a:cubicBezTo>
                  <a:pt x="4338" y="6882"/>
                  <a:pt x="4338" y="6882"/>
                  <a:pt x="4338" y="6882"/>
                </a:cubicBezTo>
                <a:cubicBezTo>
                  <a:pt x="4608" y="6882"/>
                  <a:pt x="4817" y="6661"/>
                  <a:pt x="4817" y="6403"/>
                </a:cubicBezTo>
                <a:cubicBezTo>
                  <a:pt x="4817" y="1168"/>
                  <a:pt x="4817" y="1168"/>
                  <a:pt x="4817" y="1168"/>
                </a:cubicBezTo>
                <a:cubicBezTo>
                  <a:pt x="4817" y="910"/>
                  <a:pt x="4608" y="688"/>
                  <a:pt x="4338" y="688"/>
                </a:cubicBezTo>
                <a:close/>
                <a:moveTo>
                  <a:pt x="3650" y="1376"/>
                </a:moveTo>
                <a:lnTo>
                  <a:pt x="3650" y="1376"/>
                </a:lnTo>
                <a:cubicBezTo>
                  <a:pt x="3957" y="688"/>
                  <a:pt x="3957" y="688"/>
                  <a:pt x="3957" y="688"/>
                </a:cubicBezTo>
                <a:cubicBezTo>
                  <a:pt x="3207" y="688"/>
                  <a:pt x="3207" y="688"/>
                  <a:pt x="3207" y="688"/>
                </a:cubicBezTo>
                <a:cubicBezTo>
                  <a:pt x="2962" y="0"/>
                  <a:pt x="2962" y="0"/>
                  <a:pt x="2962" y="0"/>
                </a:cubicBezTo>
                <a:cubicBezTo>
                  <a:pt x="1868" y="0"/>
                  <a:pt x="1868" y="0"/>
                  <a:pt x="1868" y="0"/>
                </a:cubicBezTo>
                <a:cubicBezTo>
                  <a:pt x="1610" y="688"/>
                  <a:pt x="1610" y="688"/>
                  <a:pt x="1610" y="688"/>
                </a:cubicBezTo>
                <a:cubicBezTo>
                  <a:pt x="860" y="688"/>
                  <a:pt x="860" y="688"/>
                  <a:pt x="860" y="688"/>
                </a:cubicBezTo>
                <a:cubicBezTo>
                  <a:pt x="1179" y="1376"/>
                  <a:pt x="1179" y="1376"/>
                  <a:pt x="1179" y="1376"/>
                </a:cubicBezTo>
                <a:lnTo>
                  <a:pt x="3650" y="1376"/>
                </a:lnTo>
                <a:close/>
                <a:moveTo>
                  <a:pt x="3650" y="1376"/>
                </a:moveTo>
                <a:lnTo>
                  <a:pt x="3650" y="1376"/>
                </a:lnTo>
                <a:close/>
              </a:path>
            </a:pathLst>
          </a:custGeom>
          <a:solidFill>
            <a:schemeClr val="bg1"/>
          </a:solidFill>
          <a:ln>
            <a:noFill/>
          </a:ln>
          <a:effectLst/>
        </p:spPr>
        <p:txBody>
          <a:bodyPr wrap="none" lIns="243785" tIns="121892" rIns="243785" bIns="121892" anchor="ctr"/>
          <a:lstStyle/>
          <a:p>
            <a:endParaRPr lang="en-US" dirty="0"/>
          </a:p>
        </p:txBody>
      </p:sp>
      <p:sp>
        <p:nvSpPr>
          <p:cNvPr id="24" name="Turinio vietos rezervavimo ženklas 2">
            <a:extLst>
              <a:ext uri="{FF2B5EF4-FFF2-40B4-BE49-F238E27FC236}">
                <a16:creationId xmlns:a16="http://schemas.microsoft.com/office/drawing/2014/main" id="{FE8D2FF3-107E-4FD2-9C39-1CF2A14AE688}"/>
              </a:ext>
            </a:extLst>
          </p:cNvPr>
          <p:cNvSpPr txBox="1">
            <a:spLocks/>
          </p:cNvSpPr>
          <p:nvPr/>
        </p:nvSpPr>
        <p:spPr>
          <a:xfrm>
            <a:off x="2715861" y="4035765"/>
            <a:ext cx="8617447" cy="19225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lt-LT" b="1" dirty="0">
              <a:solidFill>
                <a:schemeClr val="accent4">
                  <a:lumMod val="50000"/>
                </a:schemeClr>
              </a:solidFill>
              <a:cs typeface="+mj-cs"/>
            </a:endParaRPr>
          </a:p>
        </p:txBody>
      </p:sp>
      <p:grpSp>
        <p:nvGrpSpPr>
          <p:cNvPr id="10" name="Group 7">
            <a:extLst>
              <a:ext uri="{FF2B5EF4-FFF2-40B4-BE49-F238E27FC236}">
                <a16:creationId xmlns:a16="http://schemas.microsoft.com/office/drawing/2014/main" id="{F8177A59-43F0-4427-A0D5-15D90DE15C48}"/>
              </a:ext>
            </a:extLst>
          </p:cNvPr>
          <p:cNvGrpSpPr/>
          <p:nvPr/>
        </p:nvGrpSpPr>
        <p:grpSpPr>
          <a:xfrm>
            <a:off x="771016" y="600950"/>
            <a:ext cx="1025799" cy="1273739"/>
            <a:chOff x="7672194" y="10268404"/>
            <a:chExt cx="631330" cy="805346"/>
          </a:xfrm>
          <a:solidFill>
            <a:schemeClr val="accent6"/>
          </a:solidFill>
        </p:grpSpPr>
        <p:sp>
          <p:nvSpPr>
            <p:cNvPr id="11" name="Freeform 295">
              <a:extLst>
                <a:ext uri="{FF2B5EF4-FFF2-40B4-BE49-F238E27FC236}">
                  <a16:creationId xmlns:a16="http://schemas.microsoft.com/office/drawing/2014/main" id="{0AE2B267-7837-44FE-B106-38098383D034}"/>
                </a:ext>
              </a:extLst>
            </p:cNvPr>
            <p:cNvSpPr>
              <a:spLocks noChangeArrowheads="1"/>
            </p:cNvSpPr>
            <p:nvPr/>
          </p:nvSpPr>
          <p:spPr bwMode="auto">
            <a:xfrm>
              <a:off x="7764788" y="10459219"/>
              <a:ext cx="446140" cy="398464"/>
            </a:xfrm>
            <a:custGeom>
              <a:avLst/>
              <a:gdLst>
                <a:gd name="T0" fmla="*/ 349 w 700"/>
                <a:gd name="T1" fmla="*/ 0 h 627"/>
                <a:gd name="T2" fmla="*/ 349 w 700"/>
                <a:gd name="T3" fmla="*/ 0 h 627"/>
                <a:gd name="T4" fmla="*/ 0 w 700"/>
                <a:gd name="T5" fmla="*/ 344 h 627"/>
                <a:gd name="T6" fmla="*/ 146 w 700"/>
                <a:gd name="T7" fmla="*/ 626 h 627"/>
                <a:gd name="T8" fmla="*/ 552 w 700"/>
                <a:gd name="T9" fmla="*/ 626 h 627"/>
                <a:gd name="T10" fmla="*/ 693 w 700"/>
                <a:gd name="T11" fmla="*/ 344 h 627"/>
                <a:gd name="T12" fmla="*/ 349 w 700"/>
                <a:gd name="T13" fmla="*/ 0 h 627"/>
                <a:gd name="T14" fmla="*/ 349 w 700"/>
                <a:gd name="T15" fmla="*/ 570 h 627"/>
                <a:gd name="T16" fmla="*/ 349 w 700"/>
                <a:gd name="T17" fmla="*/ 570 h 627"/>
                <a:gd name="T18" fmla="*/ 316 w 700"/>
                <a:gd name="T19" fmla="*/ 434 h 627"/>
                <a:gd name="T20" fmla="*/ 349 w 700"/>
                <a:gd name="T21" fmla="*/ 299 h 627"/>
                <a:gd name="T22" fmla="*/ 383 w 700"/>
                <a:gd name="T23" fmla="*/ 434 h 627"/>
                <a:gd name="T24" fmla="*/ 349 w 700"/>
                <a:gd name="T25" fmla="*/ 570 h 627"/>
                <a:gd name="T26" fmla="*/ 349 w 700"/>
                <a:gd name="T27" fmla="*/ 570 h 627"/>
                <a:gd name="T28" fmla="*/ 349 w 700"/>
                <a:gd name="T29" fmla="*/ 57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0" h="627">
                  <a:moveTo>
                    <a:pt x="349" y="0"/>
                  </a:moveTo>
                  <a:lnTo>
                    <a:pt x="349" y="0"/>
                  </a:lnTo>
                  <a:cubicBezTo>
                    <a:pt x="158" y="0"/>
                    <a:pt x="0" y="153"/>
                    <a:pt x="0" y="344"/>
                  </a:cubicBezTo>
                  <a:cubicBezTo>
                    <a:pt x="0" y="463"/>
                    <a:pt x="62" y="564"/>
                    <a:pt x="146" y="626"/>
                  </a:cubicBezTo>
                  <a:cubicBezTo>
                    <a:pt x="552" y="626"/>
                    <a:pt x="552" y="626"/>
                    <a:pt x="552" y="626"/>
                  </a:cubicBezTo>
                  <a:cubicBezTo>
                    <a:pt x="637" y="564"/>
                    <a:pt x="693" y="463"/>
                    <a:pt x="693" y="344"/>
                  </a:cubicBezTo>
                  <a:cubicBezTo>
                    <a:pt x="699" y="153"/>
                    <a:pt x="541" y="0"/>
                    <a:pt x="349" y="0"/>
                  </a:cubicBezTo>
                  <a:close/>
                  <a:moveTo>
                    <a:pt x="349" y="570"/>
                  </a:moveTo>
                  <a:lnTo>
                    <a:pt x="349" y="570"/>
                  </a:lnTo>
                  <a:cubicBezTo>
                    <a:pt x="327" y="570"/>
                    <a:pt x="316" y="508"/>
                    <a:pt x="316" y="434"/>
                  </a:cubicBezTo>
                  <a:cubicBezTo>
                    <a:pt x="316" y="361"/>
                    <a:pt x="327" y="299"/>
                    <a:pt x="349" y="299"/>
                  </a:cubicBezTo>
                  <a:cubicBezTo>
                    <a:pt x="372" y="299"/>
                    <a:pt x="383" y="361"/>
                    <a:pt x="383" y="434"/>
                  </a:cubicBezTo>
                  <a:cubicBezTo>
                    <a:pt x="383" y="508"/>
                    <a:pt x="372" y="570"/>
                    <a:pt x="349" y="570"/>
                  </a:cubicBezTo>
                  <a:close/>
                  <a:moveTo>
                    <a:pt x="349" y="570"/>
                  </a:moveTo>
                  <a:lnTo>
                    <a:pt x="349" y="57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2" name="Freeform 296">
              <a:extLst>
                <a:ext uri="{FF2B5EF4-FFF2-40B4-BE49-F238E27FC236}">
                  <a16:creationId xmlns:a16="http://schemas.microsoft.com/office/drawing/2014/main" id="{C2016D3B-CCBD-40E4-ABDE-C08112A5097F}"/>
                </a:ext>
              </a:extLst>
            </p:cNvPr>
            <p:cNvSpPr>
              <a:spLocks noChangeArrowheads="1"/>
            </p:cNvSpPr>
            <p:nvPr/>
          </p:nvSpPr>
          <p:spPr bwMode="auto">
            <a:xfrm>
              <a:off x="7862997" y="10882936"/>
              <a:ext cx="252532" cy="190814"/>
            </a:xfrm>
            <a:custGeom>
              <a:avLst/>
              <a:gdLst>
                <a:gd name="T0" fmla="*/ 0 w 396"/>
                <a:gd name="T1" fmla="*/ 248 h 299"/>
                <a:gd name="T2" fmla="*/ 0 w 396"/>
                <a:gd name="T3" fmla="*/ 248 h 299"/>
                <a:gd name="T4" fmla="*/ 90 w 396"/>
                <a:gd name="T5" fmla="*/ 248 h 299"/>
                <a:gd name="T6" fmla="*/ 197 w 396"/>
                <a:gd name="T7" fmla="*/ 298 h 299"/>
                <a:gd name="T8" fmla="*/ 305 w 396"/>
                <a:gd name="T9" fmla="*/ 248 h 299"/>
                <a:gd name="T10" fmla="*/ 395 w 396"/>
                <a:gd name="T11" fmla="*/ 248 h 299"/>
                <a:gd name="T12" fmla="*/ 395 w 396"/>
                <a:gd name="T13" fmla="*/ 0 h 299"/>
                <a:gd name="T14" fmla="*/ 0 w 396"/>
                <a:gd name="T15" fmla="*/ 0 h 299"/>
                <a:gd name="T16" fmla="*/ 0 w 396"/>
                <a:gd name="T17" fmla="*/ 248 h 299"/>
                <a:gd name="T18" fmla="*/ 40 w 396"/>
                <a:gd name="T19" fmla="*/ 56 h 299"/>
                <a:gd name="T20" fmla="*/ 40 w 396"/>
                <a:gd name="T21" fmla="*/ 56 h 299"/>
                <a:gd name="T22" fmla="*/ 355 w 396"/>
                <a:gd name="T23" fmla="*/ 56 h 299"/>
                <a:gd name="T24" fmla="*/ 355 w 396"/>
                <a:gd name="T25" fmla="*/ 95 h 299"/>
                <a:gd name="T26" fmla="*/ 40 w 396"/>
                <a:gd name="T27" fmla="*/ 95 h 299"/>
                <a:gd name="T28" fmla="*/ 40 w 396"/>
                <a:gd name="T29" fmla="*/ 56 h 299"/>
                <a:gd name="T30" fmla="*/ 40 w 396"/>
                <a:gd name="T31" fmla="*/ 141 h 299"/>
                <a:gd name="T32" fmla="*/ 40 w 396"/>
                <a:gd name="T33" fmla="*/ 141 h 299"/>
                <a:gd name="T34" fmla="*/ 355 w 396"/>
                <a:gd name="T35" fmla="*/ 141 h 299"/>
                <a:gd name="T36" fmla="*/ 355 w 396"/>
                <a:gd name="T37" fmla="*/ 186 h 299"/>
                <a:gd name="T38" fmla="*/ 40 w 396"/>
                <a:gd name="T39" fmla="*/ 186 h 299"/>
                <a:gd name="T40" fmla="*/ 40 w 396"/>
                <a:gd name="T41" fmla="*/ 141 h 299"/>
                <a:gd name="T42" fmla="*/ 40 w 396"/>
                <a:gd name="T43" fmla="*/ 141 h 299"/>
                <a:gd name="T44" fmla="*/ 40 w 396"/>
                <a:gd name="T45" fmla="*/ 14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6" h="299">
                  <a:moveTo>
                    <a:pt x="0" y="248"/>
                  </a:moveTo>
                  <a:lnTo>
                    <a:pt x="0" y="248"/>
                  </a:lnTo>
                  <a:cubicBezTo>
                    <a:pt x="90" y="248"/>
                    <a:pt x="90" y="248"/>
                    <a:pt x="90" y="248"/>
                  </a:cubicBezTo>
                  <a:cubicBezTo>
                    <a:pt x="107" y="276"/>
                    <a:pt x="147" y="298"/>
                    <a:pt x="197" y="298"/>
                  </a:cubicBezTo>
                  <a:cubicBezTo>
                    <a:pt x="248" y="298"/>
                    <a:pt x="288" y="276"/>
                    <a:pt x="305" y="248"/>
                  </a:cubicBezTo>
                  <a:cubicBezTo>
                    <a:pt x="395" y="248"/>
                    <a:pt x="395" y="248"/>
                    <a:pt x="395" y="248"/>
                  </a:cubicBezTo>
                  <a:cubicBezTo>
                    <a:pt x="395" y="0"/>
                    <a:pt x="395" y="0"/>
                    <a:pt x="395" y="0"/>
                  </a:cubicBezTo>
                  <a:cubicBezTo>
                    <a:pt x="0" y="0"/>
                    <a:pt x="0" y="0"/>
                    <a:pt x="0" y="0"/>
                  </a:cubicBezTo>
                  <a:lnTo>
                    <a:pt x="0" y="248"/>
                  </a:lnTo>
                  <a:close/>
                  <a:moveTo>
                    <a:pt x="40" y="56"/>
                  </a:moveTo>
                  <a:lnTo>
                    <a:pt x="40" y="56"/>
                  </a:lnTo>
                  <a:cubicBezTo>
                    <a:pt x="355" y="56"/>
                    <a:pt x="355" y="56"/>
                    <a:pt x="355" y="56"/>
                  </a:cubicBezTo>
                  <a:cubicBezTo>
                    <a:pt x="355" y="95"/>
                    <a:pt x="355" y="95"/>
                    <a:pt x="355" y="95"/>
                  </a:cubicBezTo>
                  <a:cubicBezTo>
                    <a:pt x="40" y="95"/>
                    <a:pt x="40" y="95"/>
                    <a:pt x="40" y="95"/>
                  </a:cubicBezTo>
                  <a:lnTo>
                    <a:pt x="40" y="56"/>
                  </a:lnTo>
                  <a:close/>
                  <a:moveTo>
                    <a:pt x="40" y="141"/>
                  </a:moveTo>
                  <a:lnTo>
                    <a:pt x="40" y="141"/>
                  </a:lnTo>
                  <a:cubicBezTo>
                    <a:pt x="355" y="141"/>
                    <a:pt x="355" y="141"/>
                    <a:pt x="355" y="141"/>
                  </a:cubicBezTo>
                  <a:cubicBezTo>
                    <a:pt x="355" y="186"/>
                    <a:pt x="355" y="186"/>
                    <a:pt x="355" y="186"/>
                  </a:cubicBezTo>
                  <a:cubicBezTo>
                    <a:pt x="40" y="186"/>
                    <a:pt x="40" y="186"/>
                    <a:pt x="40" y="186"/>
                  </a:cubicBezTo>
                  <a:lnTo>
                    <a:pt x="40" y="141"/>
                  </a:lnTo>
                  <a:close/>
                  <a:moveTo>
                    <a:pt x="40" y="141"/>
                  </a:moveTo>
                  <a:lnTo>
                    <a:pt x="40" y="14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3" name="Freeform 297">
              <a:extLst>
                <a:ext uri="{FF2B5EF4-FFF2-40B4-BE49-F238E27FC236}">
                  <a16:creationId xmlns:a16="http://schemas.microsoft.com/office/drawing/2014/main" id="{9E94410B-6C8B-4FEA-B928-562437A89E5D}"/>
                </a:ext>
              </a:extLst>
            </p:cNvPr>
            <p:cNvSpPr>
              <a:spLocks noChangeArrowheads="1"/>
            </p:cNvSpPr>
            <p:nvPr/>
          </p:nvSpPr>
          <p:spPr bwMode="auto">
            <a:xfrm>
              <a:off x="7672196" y="10268404"/>
              <a:ext cx="631328" cy="246936"/>
            </a:xfrm>
            <a:custGeom>
              <a:avLst/>
              <a:gdLst>
                <a:gd name="T0" fmla="*/ 451 w 993"/>
                <a:gd name="T1" fmla="*/ 0 h 390"/>
                <a:gd name="T2" fmla="*/ 541 w 993"/>
                <a:gd name="T3" fmla="*/ 0 h 390"/>
                <a:gd name="T4" fmla="*/ 541 w 993"/>
                <a:gd name="T5" fmla="*/ 203 h 390"/>
                <a:gd name="T6" fmla="*/ 451 w 993"/>
                <a:gd name="T7" fmla="*/ 203 h 390"/>
                <a:gd name="T8" fmla="*/ 451 w 993"/>
                <a:gd name="T9" fmla="*/ 0 h 390"/>
                <a:gd name="T10" fmla="*/ 0 w 993"/>
                <a:gd name="T11" fmla="*/ 242 h 390"/>
                <a:gd name="T12" fmla="*/ 62 w 993"/>
                <a:gd name="T13" fmla="*/ 180 h 390"/>
                <a:gd name="T14" fmla="*/ 209 w 993"/>
                <a:gd name="T15" fmla="*/ 321 h 390"/>
                <a:gd name="T16" fmla="*/ 147 w 993"/>
                <a:gd name="T17" fmla="*/ 389 h 390"/>
                <a:gd name="T18" fmla="*/ 0 w 993"/>
                <a:gd name="T19" fmla="*/ 242 h 390"/>
                <a:gd name="T20" fmla="*/ 784 w 993"/>
                <a:gd name="T21" fmla="*/ 321 h 390"/>
                <a:gd name="T22" fmla="*/ 930 w 993"/>
                <a:gd name="T23" fmla="*/ 174 h 390"/>
                <a:gd name="T24" fmla="*/ 992 w 993"/>
                <a:gd name="T25" fmla="*/ 242 h 390"/>
                <a:gd name="T26" fmla="*/ 846 w 993"/>
                <a:gd name="T27" fmla="*/ 389 h 390"/>
                <a:gd name="T28" fmla="*/ 784 w 993"/>
                <a:gd name="T29" fmla="*/ 321 h 390"/>
                <a:gd name="T30" fmla="*/ 784 w 993"/>
                <a:gd name="T31" fmla="*/ 321 h 390"/>
                <a:gd name="T32" fmla="*/ 784 w 993"/>
                <a:gd name="T33" fmla="*/ 3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3" h="390">
                  <a:moveTo>
                    <a:pt x="451" y="0"/>
                  </a:moveTo>
                  <a:lnTo>
                    <a:pt x="541" y="0"/>
                  </a:lnTo>
                  <a:lnTo>
                    <a:pt x="541" y="203"/>
                  </a:lnTo>
                  <a:lnTo>
                    <a:pt x="451" y="203"/>
                  </a:lnTo>
                  <a:lnTo>
                    <a:pt x="451" y="0"/>
                  </a:lnTo>
                  <a:close/>
                  <a:moveTo>
                    <a:pt x="0" y="242"/>
                  </a:moveTo>
                  <a:lnTo>
                    <a:pt x="62" y="180"/>
                  </a:lnTo>
                  <a:lnTo>
                    <a:pt x="209" y="321"/>
                  </a:lnTo>
                  <a:lnTo>
                    <a:pt x="147" y="389"/>
                  </a:lnTo>
                  <a:lnTo>
                    <a:pt x="0" y="242"/>
                  </a:lnTo>
                  <a:close/>
                  <a:moveTo>
                    <a:pt x="784" y="321"/>
                  </a:moveTo>
                  <a:lnTo>
                    <a:pt x="930" y="174"/>
                  </a:lnTo>
                  <a:lnTo>
                    <a:pt x="992" y="242"/>
                  </a:lnTo>
                  <a:lnTo>
                    <a:pt x="846" y="389"/>
                  </a:lnTo>
                  <a:lnTo>
                    <a:pt x="784" y="321"/>
                  </a:lnTo>
                  <a:close/>
                  <a:moveTo>
                    <a:pt x="784" y="321"/>
                  </a:moveTo>
                  <a:lnTo>
                    <a:pt x="784" y="32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4" name="Freeform 298">
              <a:extLst>
                <a:ext uri="{FF2B5EF4-FFF2-40B4-BE49-F238E27FC236}">
                  <a16:creationId xmlns:a16="http://schemas.microsoft.com/office/drawing/2014/main" id="{6B606CB7-2C99-4ACA-872F-C6186EB7C8F6}"/>
                </a:ext>
              </a:extLst>
            </p:cNvPr>
            <p:cNvSpPr>
              <a:spLocks noChangeArrowheads="1"/>
            </p:cNvSpPr>
            <p:nvPr/>
          </p:nvSpPr>
          <p:spPr bwMode="auto">
            <a:xfrm>
              <a:off x="7958397" y="10268405"/>
              <a:ext cx="58923" cy="129080"/>
            </a:xfrm>
            <a:custGeom>
              <a:avLst/>
              <a:gdLst>
                <a:gd name="T0" fmla="*/ 0 w 91"/>
                <a:gd name="T1" fmla="*/ 0 h 204"/>
                <a:gd name="T2" fmla="*/ 90 w 91"/>
                <a:gd name="T3" fmla="*/ 0 h 204"/>
                <a:gd name="T4" fmla="*/ 90 w 91"/>
                <a:gd name="T5" fmla="*/ 203 h 204"/>
                <a:gd name="T6" fmla="*/ 0 w 91"/>
                <a:gd name="T7" fmla="*/ 203 h 204"/>
                <a:gd name="T8" fmla="*/ 0 w 91"/>
                <a:gd name="T9" fmla="*/ 0 h 204"/>
              </a:gdLst>
              <a:ahLst/>
              <a:cxnLst>
                <a:cxn ang="0">
                  <a:pos x="T0" y="T1"/>
                </a:cxn>
                <a:cxn ang="0">
                  <a:pos x="T2" y="T3"/>
                </a:cxn>
                <a:cxn ang="0">
                  <a:pos x="T4" y="T5"/>
                </a:cxn>
                <a:cxn ang="0">
                  <a:pos x="T6" y="T7"/>
                </a:cxn>
                <a:cxn ang="0">
                  <a:pos x="T8" y="T9"/>
                </a:cxn>
              </a:cxnLst>
              <a:rect l="0" t="0" r="r" b="b"/>
              <a:pathLst>
                <a:path w="91" h="204">
                  <a:moveTo>
                    <a:pt x="0" y="0"/>
                  </a:moveTo>
                  <a:lnTo>
                    <a:pt x="90" y="0"/>
                  </a:lnTo>
                  <a:lnTo>
                    <a:pt x="90" y="203"/>
                  </a:lnTo>
                  <a:lnTo>
                    <a:pt x="0" y="203"/>
                  </a:lnTo>
                  <a:lnTo>
                    <a:pt x="0"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5" name="Freeform 299">
              <a:extLst>
                <a:ext uri="{FF2B5EF4-FFF2-40B4-BE49-F238E27FC236}">
                  <a16:creationId xmlns:a16="http://schemas.microsoft.com/office/drawing/2014/main" id="{0BDDF220-7227-4784-9D95-A90F17D90211}"/>
                </a:ext>
              </a:extLst>
            </p:cNvPr>
            <p:cNvSpPr>
              <a:spLocks noChangeArrowheads="1"/>
            </p:cNvSpPr>
            <p:nvPr/>
          </p:nvSpPr>
          <p:spPr bwMode="auto">
            <a:xfrm>
              <a:off x="7672194" y="10383452"/>
              <a:ext cx="134683" cy="134692"/>
            </a:xfrm>
            <a:custGeom>
              <a:avLst/>
              <a:gdLst>
                <a:gd name="T0" fmla="*/ 0 w 210"/>
                <a:gd name="T1" fmla="*/ 62 h 210"/>
                <a:gd name="T2" fmla="*/ 62 w 210"/>
                <a:gd name="T3" fmla="*/ 0 h 210"/>
                <a:gd name="T4" fmla="*/ 209 w 210"/>
                <a:gd name="T5" fmla="*/ 141 h 210"/>
                <a:gd name="T6" fmla="*/ 147 w 210"/>
                <a:gd name="T7" fmla="*/ 209 h 210"/>
                <a:gd name="T8" fmla="*/ 0 w 210"/>
                <a:gd name="T9" fmla="*/ 62 h 210"/>
              </a:gdLst>
              <a:ahLst/>
              <a:cxnLst>
                <a:cxn ang="0">
                  <a:pos x="T0" y="T1"/>
                </a:cxn>
                <a:cxn ang="0">
                  <a:pos x="T2" y="T3"/>
                </a:cxn>
                <a:cxn ang="0">
                  <a:pos x="T4" y="T5"/>
                </a:cxn>
                <a:cxn ang="0">
                  <a:pos x="T6" y="T7"/>
                </a:cxn>
                <a:cxn ang="0">
                  <a:pos x="T8" y="T9"/>
                </a:cxn>
              </a:cxnLst>
              <a:rect l="0" t="0" r="r" b="b"/>
              <a:pathLst>
                <a:path w="210" h="210">
                  <a:moveTo>
                    <a:pt x="0" y="62"/>
                  </a:moveTo>
                  <a:lnTo>
                    <a:pt x="62" y="0"/>
                  </a:lnTo>
                  <a:lnTo>
                    <a:pt x="209" y="141"/>
                  </a:lnTo>
                  <a:lnTo>
                    <a:pt x="147" y="209"/>
                  </a:lnTo>
                  <a:lnTo>
                    <a:pt x="0" y="62"/>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6" name="Freeform 300">
              <a:extLst>
                <a:ext uri="{FF2B5EF4-FFF2-40B4-BE49-F238E27FC236}">
                  <a16:creationId xmlns:a16="http://schemas.microsoft.com/office/drawing/2014/main" id="{99F685E8-4CFF-4EC2-AF50-D83DCCF7521E}"/>
                </a:ext>
              </a:extLst>
            </p:cNvPr>
            <p:cNvSpPr>
              <a:spLocks noChangeArrowheads="1"/>
            </p:cNvSpPr>
            <p:nvPr/>
          </p:nvSpPr>
          <p:spPr bwMode="auto">
            <a:xfrm>
              <a:off x="8168840" y="10380649"/>
              <a:ext cx="131878" cy="137497"/>
            </a:xfrm>
            <a:custGeom>
              <a:avLst/>
              <a:gdLst>
                <a:gd name="T0" fmla="*/ 0 w 209"/>
                <a:gd name="T1" fmla="*/ 147 h 216"/>
                <a:gd name="T2" fmla="*/ 146 w 209"/>
                <a:gd name="T3" fmla="*/ 0 h 216"/>
                <a:gd name="T4" fmla="*/ 208 w 209"/>
                <a:gd name="T5" fmla="*/ 68 h 216"/>
                <a:gd name="T6" fmla="*/ 62 w 209"/>
                <a:gd name="T7" fmla="*/ 215 h 216"/>
                <a:gd name="T8" fmla="*/ 0 w 209"/>
                <a:gd name="T9" fmla="*/ 147 h 216"/>
              </a:gdLst>
              <a:ahLst/>
              <a:cxnLst>
                <a:cxn ang="0">
                  <a:pos x="T0" y="T1"/>
                </a:cxn>
                <a:cxn ang="0">
                  <a:pos x="T2" y="T3"/>
                </a:cxn>
                <a:cxn ang="0">
                  <a:pos x="T4" y="T5"/>
                </a:cxn>
                <a:cxn ang="0">
                  <a:pos x="T6" y="T7"/>
                </a:cxn>
                <a:cxn ang="0">
                  <a:pos x="T8" y="T9"/>
                </a:cxn>
              </a:cxnLst>
              <a:rect l="0" t="0" r="r" b="b"/>
              <a:pathLst>
                <a:path w="209" h="216">
                  <a:moveTo>
                    <a:pt x="0" y="147"/>
                  </a:moveTo>
                  <a:lnTo>
                    <a:pt x="146" y="0"/>
                  </a:lnTo>
                  <a:lnTo>
                    <a:pt x="208" y="68"/>
                  </a:lnTo>
                  <a:lnTo>
                    <a:pt x="62" y="215"/>
                  </a:lnTo>
                  <a:lnTo>
                    <a:pt x="0" y="147"/>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7" name="Freeform 301">
              <a:extLst>
                <a:ext uri="{FF2B5EF4-FFF2-40B4-BE49-F238E27FC236}">
                  <a16:creationId xmlns:a16="http://schemas.microsoft.com/office/drawing/2014/main" id="{D5766898-34FF-427E-A13D-AFB26D2336D0}"/>
                </a:ext>
              </a:extLst>
            </p:cNvPr>
            <p:cNvSpPr>
              <a:spLocks noChangeArrowheads="1"/>
            </p:cNvSpPr>
            <p:nvPr/>
          </p:nvSpPr>
          <p:spPr bwMode="auto">
            <a:xfrm>
              <a:off x="8168838" y="10473247"/>
              <a:ext cx="2807" cy="280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5400"/>
            </a:p>
          </p:txBody>
        </p:sp>
      </p:grpSp>
      <p:sp>
        <p:nvSpPr>
          <p:cNvPr id="3" name="Stačiakampis 2">
            <a:extLst>
              <a:ext uri="{FF2B5EF4-FFF2-40B4-BE49-F238E27FC236}">
                <a16:creationId xmlns:a16="http://schemas.microsoft.com/office/drawing/2014/main" id="{6F6DFB7C-A84D-4C3A-8E68-6888B5CC1D12}"/>
              </a:ext>
            </a:extLst>
          </p:cNvPr>
          <p:cNvSpPr/>
          <p:nvPr/>
        </p:nvSpPr>
        <p:spPr>
          <a:xfrm>
            <a:off x="2091442" y="1309933"/>
            <a:ext cx="9344057" cy="4985980"/>
          </a:xfrm>
          <a:prstGeom prst="rect">
            <a:avLst/>
          </a:prstGeom>
        </p:spPr>
        <p:txBody>
          <a:bodyPr wrap="square">
            <a:spAutoFit/>
          </a:bodyPr>
          <a:lstStyle/>
          <a:p>
            <a:pPr indent="457200" algn="just">
              <a:spcAft>
                <a:spcPts val="600"/>
              </a:spcAft>
            </a:pPr>
            <a:r>
              <a:rPr lang="lt-LT" sz="2800" b="1" dirty="0">
                <a:solidFill>
                  <a:schemeClr val="accent3">
                    <a:lumMod val="75000"/>
                  </a:schemeClr>
                </a:solidFill>
                <a:cs typeface="+mj-cs"/>
              </a:rPr>
              <a:t>1) </a:t>
            </a:r>
            <a:r>
              <a:rPr lang="lt-LT" sz="2800" b="1" u="sng" dirty="0">
                <a:solidFill>
                  <a:schemeClr val="accent4">
                    <a:lumMod val="75000"/>
                  </a:schemeClr>
                </a:solidFill>
                <a:cs typeface="+mj-cs"/>
              </a:rPr>
              <a:t>draudimas dalyvauti rengiant, svarstant ar priimant</a:t>
            </a:r>
            <a:r>
              <a:rPr lang="lt-LT" sz="2800" b="1" dirty="0">
                <a:solidFill>
                  <a:schemeClr val="accent3">
                    <a:lumMod val="75000"/>
                  </a:schemeClr>
                </a:solidFill>
                <a:cs typeface="+mj-cs"/>
              </a:rPr>
              <a:t> sprendimus arba kitaip paveikti sprendimus, kurie sukelia interesų konfliktą;</a:t>
            </a:r>
          </a:p>
          <a:p>
            <a:pPr indent="457200" algn="just">
              <a:spcAft>
                <a:spcPts val="600"/>
              </a:spcAft>
            </a:pPr>
            <a:r>
              <a:rPr lang="lt-LT" sz="2800" b="1" dirty="0">
                <a:solidFill>
                  <a:schemeClr val="accent3">
                    <a:lumMod val="75000"/>
                  </a:schemeClr>
                </a:solidFill>
                <a:cs typeface="+mj-cs"/>
              </a:rPr>
              <a:t>2) </a:t>
            </a:r>
            <a:r>
              <a:rPr lang="lt-LT" sz="2800" b="1" u="sng" dirty="0">
                <a:solidFill>
                  <a:schemeClr val="accent4">
                    <a:lumMod val="75000"/>
                  </a:schemeClr>
                </a:solidFill>
                <a:cs typeface="+mj-cs"/>
              </a:rPr>
              <a:t>pareiga informuoti</a:t>
            </a:r>
            <a:r>
              <a:rPr lang="lt-LT" sz="2800" b="1" dirty="0">
                <a:solidFill>
                  <a:schemeClr val="accent3">
                    <a:lumMod val="75000"/>
                  </a:schemeClr>
                </a:solidFill>
                <a:cs typeface="+mj-cs"/>
              </a:rPr>
              <a:t> savo institucijos vadovą ar jo įgaliotą atstovą ir asmenis, kurie kartu dalyvauja rengiant, svarstant ar priimant sprendimą, apie esamą interesų konfliktą bei </a:t>
            </a:r>
            <a:r>
              <a:rPr lang="lt-LT" sz="2800" b="1" u="sng" dirty="0">
                <a:solidFill>
                  <a:schemeClr val="accent6">
                    <a:lumMod val="75000"/>
                  </a:schemeClr>
                </a:solidFill>
                <a:cs typeface="+mj-cs"/>
              </a:rPr>
              <a:t>pareikšti apie nusišalinimą ir nedalyvauti toliau</a:t>
            </a:r>
            <a:r>
              <a:rPr lang="lt-LT" sz="2800" b="1" dirty="0">
                <a:solidFill>
                  <a:schemeClr val="accent3">
                    <a:lumMod val="75000"/>
                  </a:schemeClr>
                </a:solidFill>
                <a:cs typeface="+mj-cs"/>
              </a:rPr>
              <a:t>;</a:t>
            </a:r>
          </a:p>
          <a:p>
            <a:pPr indent="457200" algn="just">
              <a:spcAft>
                <a:spcPts val="600"/>
              </a:spcAft>
            </a:pPr>
            <a:r>
              <a:rPr lang="lt-LT" sz="2800" b="1" dirty="0">
                <a:solidFill>
                  <a:schemeClr val="accent3">
                    <a:lumMod val="75000"/>
                  </a:schemeClr>
                </a:solidFill>
                <a:cs typeface="+mj-cs"/>
              </a:rPr>
              <a:t>3) institucijos vadovas ar jo įgaliotas atstovas </a:t>
            </a:r>
            <a:r>
              <a:rPr lang="lt-LT" sz="2800" b="1" u="sng" dirty="0">
                <a:solidFill>
                  <a:schemeClr val="accent3">
                    <a:lumMod val="75000"/>
                  </a:schemeClr>
                </a:solidFill>
                <a:cs typeface="+mj-cs"/>
              </a:rPr>
              <a:t>motyvuotai</a:t>
            </a:r>
            <a:r>
              <a:rPr lang="lt-LT" sz="2800" b="1" dirty="0">
                <a:solidFill>
                  <a:schemeClr val="accent3">
                    <a:lumMod val="75000"/>
                  </a:schemeClr>
                </a:solidFill>
                <a:cs typeface="+mj-cs"/>
              </a:rPr>
              <a:t> </a:t>
            </a:r>
            <a:r>
              <a:rPr lang="lt-LT" sz="2800" b="1" u="sng" dirty="0">
                <a:solidFill>
                  <a:schemeClr val="accent4">
                    <a:lumMod val="75000"/>
                  </a:schemeClr>
                </a:solidFill>
                <a:cs typeface="+mj-cs"/>
              </a:rPr>
              <a:t>gali nepriimti pareikšto nusišalinimo</a:t>
            </a:r>
            <a:r>
              <a:rPr lang="lt-LT" sz="2800" b="1" dirty="0">
                <a:solidFill>
                  <a:schemeClr val="accent3">
                    <a:lumMod val="75000"/>
                  </a:schemeClr>
                </a:solidFill>
                <a:cs typeface="+mj-cs"/>
              </a:rPr>
              <a:t> ir įpareigoti asmenį dalyvauti tolesnėje procedūroje </a:t>
            </a:r>
            <a:r>
              <a:rPr lang="lt-LT" altLang="lt-LT" sz="2800" b="1" dirty="0">
                <a:solidFill>
                  <a:schemeClr val="accent6">
                    <a:lumMod val="75000"/>
                  </a:schemeClr>
                </a:solidFill>
                <a:latin typeface="Calibri" panose="020F0502020204030204" pitchFamily="34" charset="0"/>
                <a:cs typeface="Calibri" panose="020F0502020204030204" pitchFamily="34" charset="0"/>
              </a:rPr>
              <a:t>(kriterijai: VTEK 2016-01-27 sprendimas Nr. KS-8)</a:t>
            </a:r>
            <a:endParaRPr lang="lt-LT" sz="2800" b="1" dirty="0">
              <a:solidFill>
                <a:schemeClr val="accent3">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5952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130157" y="1858937"/>
            <a:ext cx="10315255" cy="3195618"/>
          </a:xfrm>
          <a:prstGeom prst="rect">
            <a:avLst/>
          </a:prstGeom>
        </p:spPr>
        <p:txBody>
          <a:bodyPr wrap="square">
            <a:spAutoFit/>
          </a:bodyPr>
          <a:lstStyle/>
          <a:p>
            <a:pPr algn="ctr"/>
            <a:r>
              <a:rPr lang="lt-LT" sz="2800" b="1" dirty="0">
                <a:solidFill>
                  <a:schemeClr val="accent2">
                    <a:lumMod val="75000"/>
                  </a:schemeClr>
                </a:solidFill>
              </a:rPr>
              <a:t>TEISMO PRAKTIKA</a:t>
            </a:r>
          </a:p>
          <a:p>
            <a:pPr algn="ctr">
              <a:lnSpc>
                <a:spcPct val="150000"/>
              </a:lnSpc>
              <a:spcBef>
                <a:spcPts val="550"/>
              </a:spcBef>
              <a:buClr>
                <a:srgbClr val="629DD1">
                  <a:lumMod val="75000"/>
                </a:srgbClr>
              </a:buClr>
            </a:pPr>
            <a:r>
              <a:rPr lang="lt-LT" sz="2800" b="1" dirty="0">
                <a:solidFill>
                  <a:schemeClr val="accent4">
                    <a:lumMod val="50000"/>
                  </a:schemeClr>
                </a:solidFill>
                <a:cs typeface="+mj-cs"/>
              </a:rPr>
              <a:t>Asmens pareikštas nusišalinimas gali būti ir nepriimtas, tačiau asmeniui, patekusiam į interesų konflikto situaciją, būtina įvykdyti pareigą pareiškiant apie nusišalinimą</a:t>
            </a:r>
          </a:p>
          <a:p>
            <a:pPr algn="ctr">
              <a:lnSpc>
                <a:spcPct val="150000"/>
              </a:lnSpc>
              <a:spcBef>
                <a:spcPts val="550"/>
              </a:spcBef>
              <a:buClr>
                <a:srgbClr val="629DD1">
                  <a:lumMod val="75000"/>
                </a:srgbClr>
              </a:buClr>
            </a:pPr>
            <a:r>
              <a:rPr lang="lt-LT" sz="2800" b="1" dirty="0">
                <a:solidFill>
                  <a:schemeClr val="accent4">
                    <a:lumMod val="50000"/>
                  </a:schemeClr>
                </a:solidFill>
                <a:cs typeface="+mj-cs"/>
              </a:rPr>
              <a:t>(</a:t>
            </a:r>
            <a:r>
              <a:rPr lang="lt-LT" sz="2800" b="1" dirty="0" err="1">
                <a:solidFill>
                  <a:schemeClr val="accent4">
                    <a:lumMod val="50000"/>
                  </a:schemeClr>
                </a:solidFill>
                <a:cs typeface="+mj-cs"/>
              </a:rPr>
              <a:t>adm</a:t>
            </a:r>
            <a:r>
              <a:rPr lang="lt-LT" sz="2800" b="1" dirty="0">
                <a:solidFill>
                  <a:schemeClr val="accent4">
                    <a:lumMod val="50000"/>
                  </a:schemeClr>
                </a:solidFill>
                <a:cs typeface="+mj-cs"/>
              </a:rPr>
              <a:t>. byla Nr. A662-1121/2011).</a:t>
            </a:r>
            <a:endParaRPr lang="en-US" sz="2800" b="1" dirty="0">
              <a:solidFill>
                <a:schemeClr val="accent4">
                  <a:lumMod val="50000"/>
                </a:schemeClr>
              </a:solidFill>
              <a:cs typeface="+mj-cs"/>
            </a:endParaRPr>
          </a:p>
        </p:txBody>
      </p:sp>
    </p:spTree>
    <p:extLst>
      <p:ext uri="{BB962C8B-B14F-4D97-AF65-F5344CB8AC3E}">
        <p14:creationId xmlns:p14="http://schemas.microsoft.com/office/powerpoint/2010/main" val="420065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970D73D4-0AEE-4FD7-9C9B-E5E52671C5AC}"/>
              </a:ext>
            </a:extLst>
          </p:cNvPr>
          <p:cNvSpPr txBox="1">
            <a:spLocks noChangeArrowheads="1"/>
          </p:cNvSpPr>
          <p:nvPr/>
        </p:nvSpPr>
        <p:spPr bwMode="auto">
          <a:xfrm>
            <a:off x="2683169" y="682639"/>
            <a:ext cx="7096818" cy="537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94" tIns="46797" rIns="89994" bIns="46797">
            <a:spAutoFit/>
          </a:bodyPr>
          <a:lstStyle>
            <a:lvl1pPr marL="330200" indent="-330200">
              <a:spcBef>
                <a:spcPts val="800"/>
              </a:spcBef>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3200">
                <a:solidFill>
                  <a:srgbClr val="000000"/>
                </a:solidFill>
                <a:latin typeface="Times New Roman" panose="02020603050405020304" pitchFamily="18" charset="0"/>
              </a:defRPr>
            </a:lvl1pPr>
            <a:lvl2pPr>
              <a:spcBef>
                <a:spcPts val="700"/>
              </a:spcBef>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800">
                <a:solidFill>
                  <a:srgbClr val="000000"/>
                </a:solidFill>
                <a:latin typeface="Times New Roman" panose="02020603050405020304" pitchFamily="18" charset="0"/>
              </a:defRPr>
            </a:lvl2pPr>
            <a:lvl3pPr>
              <a:spcBef>
                <a:spcPts val="600"/>
              </a:spcBef>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400">
                <a:solidFill>
                  <a:srgbClr val="000000"/>
                </a:solidFill>
                <a:latin typeface="Times New Roman" panose="02020603050405020304" pitchFamily="18" charset="0"/>
              </a:defRPr>
            </a:lvl3pPr>
            <a:lvl4pPr>
              <a:spcBef>
                <a:spcPts val="500"/>
              </a:spcBef>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000">
                <a:solidFill>
                  <a:srgbClr val="000000"/>
                </a:solidFill>
                <a:latin typeface="Times New Roman" panose="02020603050405020304" pitchFamily="18" charset="0"/>
              </a:defRPr>
            </a:lvl4pPr>
            <a:lvl5pPr>
              <a:spcBef>
                <a:spcPts val="500"/>
              </a:spcBef>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000">
                <a:solidFill>
                  <a:srgbClr val="000000"/>
                </a:solidFill>
                <a:latin typeface="Times New Roman" panose="02020603050405020304" pitchFamily="18"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000">
                <a:solidFill>
                  <a:srgbClr val="000000"/>
                </a:solidFill>
                <a:latin typeface="Times New Roman" panose="02020603050405020304" pitchFamily="18"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000">
                <a:solidFill>
                  <a:srgbClr val="000000"/>
                </a:solidFill>
                <a:latin typeface="Times New Roman" panose="02020603050405020304" pitchFamily="18"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000">
                <a:solidFill>
                  <a:srgbClr val="000000"/>
                </a:solidFill>
                <a:latin typeface="Times New Roman" panose="02020603050405020304" pitchFamily="18"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000">
                <a:solidFill>
                  <a:srgbClr val="000000"/>
                </a:solidFill>
                <a:latin typeface="Times New Roman" panose="02020603050405020304" pitchFamily="18" charset="0"/>
              </a:defRPr>
            </a:lvl9pPr>
          </a:lstStyle>
          <a:p>
            <a:pPr algn="ctr" eaLnBrk="1" hangingPunct="1">
              <a:lnSpc>
                <a:spcPct val="90000"/>
              </a:lnSpc>
            </a:pPr>
            <a:r>
              <a:rPr lang="lt-LT" altLang="lt-LT" b="1" dirty="0">
                <a:solidFill>
                  <a:schemeClr val="accent2">
                    <a:lumMod val="75000"/>
                  </a:schemeClr>
                </a:solidFill>
                <a:latin typeface="DejaVu Sans" charset="0"/>
              </a:rPr>
              <a:t>   Dažniausi pasiteisinimai</a:t>
            </a:r>
            <a:endParaRPr lang="lt-LT" altLang="lt-LT" dirty="0">
              <a:solidFill>
                <a:schemeClr val="accent2">
                  <a:lumMod val="75000"/>
                </a:schemeClr>
              </a:solidFill>
              <a:latin typeface="DejaVu Sans" charset="0"/>
            </a:endParaRPr>
          </a:p>
        </p:txBody>
      </p:sp>
      <p:sp>
        <p:nvSpPr>
          <p:cNvPr id="2" name="Stačiakampis 1">
            <a:extLst>
              <a:ext uri="{FF2B5EF4-FFF2-40B4-BE49-F238E27FC236}">
                <a16:creationId xmlns:a16="http://schemas.microsoft.com/office/drawing/2014/main" id="{AC2A556F-11D3-43A9-8183-E44B43CAE2CB}"/>
              </a:ext>
            </a:extLst>
          </p:cNvPr>
          <p:cNvSpPr/>
          <p:nvPr/>
        </p:nvSpPr>
        <p:spPr>
          <a:xfrm>
            <a:off x="3471045" y="1641328"/>
            <a:ext cx="7672169" cy="584775"/>
          </a:xfrm>
          <a:prstGeom prst="rect">
            <a:avLst/>
          </a:prstGeom>
        </p:spPr>
        <p:txBody>
          <a:bodyPr wrap="square">
            <a:spAutoFit/>
          </a:bodyPr>
          <a:lstStyle/>
          <a:p>
            <a:pPr algn="ctr">
              <a:spcBef>
                <a:spcPts val="1500"/>
              </a:spcBef>
            </a:pPr>
            <a:r>
              <a:rPr lang="en-US" altLang="lt-LT" sz="3200" b="1" dirty="0">
                <a:solidFill>
                  <a:schemeClr val="accent6">
                    <a:lumMod val="75000"/>
                  </a:schemeClr>
                </a:solidFill>
              </a:rPr>
              <a:t>V</a:t>
            </a:r>
            <a:r>
              <a:rPr lang="lt-LT" altLang="lt-LT" sz="3200" b="1" dirty="0">
                <a:solidFill>
                  <a:schemeClr val="accent6">
                    <a:lumMod val="75000"/>
                  </a:schemeClr>
                </a:solidFill>
              </a:rPr>
              <a:t>ISI ŽINOJO APIE MANO PRIVATŲ INTERESĄ</a:t>
            </a:r>
          </a:p>
        </p:txBody>
      </p:sp>
      <p:sp>
        <p:nvSpPr>
          <p:cNvPr id="8" name="Text Box 7">
            <a:extLst>
              <a:ext uri="{FF2B5EF4-FFF2-40B4-BE49-F238E27FC236}">
                <a16:creationId xmlns:a16="http://schemas.microsoft.com/office/drawing/2014/main" id="{76DF0750-C3B4-4312-99C5-DA118FF3CC1A}"/>
              </a:ext>
            </a:extLst>
          </p:cNvPr>
          <p:cNvSpPr txBox="1">
            <a:spLocks noChangeArrowheads="1"/>
          </p:cNvSpPr>
          <p:nvPr/>
        </p:nvSpPr>
        <p:spPr bwMode="auto">
          <a:xfrm>
            <a:off x="3521973" y="3280015"/>
            <a:ext cx="5148053" cy="494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94" tIns="46797" rIns="89994" bIns="46797">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3200">
                <a:solidFill>
                  <a:srgbClr val="000000"/>
                </a:solidFill>
                <a:latin typeface="Times New Roman" panose="02020603050405020304" pitchFamily="18"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800">
                <a:solidFill>
                  <a:srgbClr val="000000"/>
                </a:solidFill>
                <a:latin typeface="Times New Roman" panose="02020603050405020304" pitchFamily="18"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rgbClr val="000000"/>
                </a:solidFill>
                <a:latin typeface="Times New Roman" panose="02020603050405020304" pitchFamily="18"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000">
                <a:solidFill>
                  <a:srgbClr val="000000"/>
                </a:solidFill>
                <a:latin typeface="Times New Roman" panose="02020603050405020304" pitchFamily="18"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000">
                <a:solidFill>
                  <a:srgbClr val="000000"/>
                </a:solidFill>
                <a:latin typeface="Times New Roman" panose="02020603050405020304" pitchFamily="18"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000">
                <a:solidFill>
                  <a:srgbClr val="000000"/>
                </a:solidFill>
                <a:latin typeface="Times New Roman" panose="02020603050405020304" pitchFamily="18"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000">
                <a:solidFill>
                  <a:srgbClr val="000000"/>
                </a:solidFill>
                <a:latin typeface="Times New Roman" panose="02020603050405020304" pitchFamily="18"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000">
                <a:solidFill>
                  <a:srgbClr val="000000"/>
                </a:solidFill>
                <a:latin typeface="Times New Roman" panose="02020603050405020304" pitchFamily="18"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000">
                <a:solidFill>
                  <a:srgbClr val="000000"/>
                </a:solidFill>
                <a:latin typeface="Times New Roman" panose="02020603050405020304" pitchFamily="18" charset="0"/>
              </a:defRPr>
            </a:lvl9pPr>
          </a:lstStyle>
          <a:p>
            <a:pPr algn="ctr" eaLnBrk="1" hangingPunct="1">
              <a:spcBef>
                <a:spcPts val="1500"/>
              </a:spcBef>
            </a:pPr>
            <a:r>
              <a:rPr lang="lt-LT" altLang="lt-LT" sz="2600" b="1" dirty="0">
                <a:solidFill>
                  <a:srgbClr val="C5000B"/>
                </a:solidFill>
                <a:latin typeface="DejaVu Sans" charset="0"/>
              </a:rPr>
              <a:t>Atsakomybė yra asmeninė</a:t>
            </a:r>
          </a:p>
        </p:txBody>
      </p:sp>
      <p:sp>
        <p:nvSpPr>
          <p:cNvPr id="9" name="Stačiakampis 8">
            <a:extLst>
              <a:ext uri="{FF2B5EF4-FFF2-40B4-BE49-F238E27FC236}">
                <a16:creationId xmlns:a16="http://schemas.microsoft.com/office/drawing/2014/main" id="{93F9F296-B4DD-4A40-A08D-4AD4CCB41185}"/>
              </a:ext>
            </a:extLst>
          </p:cNvPr>
          <p:cNvSpPr/>
          <p:nvPr/>
        </p:nvSpPr>
        <p:spPr>
          <a:xfrm>
            <a:off x="1319218" y="4170261"/>
            <a:ext cx="10285350" cy="1384995"/>
          </a:xfrm>
          <a:prstGeom prst="rect">
            <a:avLst/>
          </a:prstGeom>
        </p:spPr>
        <p:txBody>
          <a:bodyPr wrap="square">
            <a:spAutoFit/>
          </a:bodyPr>
          <a:lstStyle/>
          <a:p>
            <a:r>
              <a:rPr lang="lt-LT" sz="2800" b="1" dirty="0">
                <a:solidFill>
                  <a:schemeClr val="accent4">
                    <a:lumMod val="50000"/>
                  </a:schemeClr>
                </a:solidFill>
                <a:cs typeface="+mj-cs"/>
              </a:rPr>
              <a:t>Įstatymas nenumato jokių išimčių, kada asmuo galėtų neinformuoti apie esamą interesų konfliktą ir nepareikšti nusišalinimo nuo interesų konfliktą keliančių sprendimų </a:t>
            </a:r>
          </a:p>
        </p:txBody>
      </p:sp>
      <p:sp>
        <p:nvSpPr>
          <p:cNvPr id="4" name="Stačiakampis 3">
            <a:extLst>
              <a:ext uri="{FF2B5EF4-FFF2-40B4-BE49-F238E27FC236}">
                <a16:creationId xmlns:a16="http://schemas.microsoft.com/office/drawing/2014/main" id="{B746D117-D6A3-4423-8E22-8A74494F3A97}"/>
              </a:ext>
            </a:extLst>
          </p:cNvPr>
          <p:cNvSpPr/>
          <p:nvPr/>
        </p:nvSpPr>
        <p:spPr>
          <a:xfrm>
            <a:off x="3505640" y="2452262"/>
            <a:ext cx="7602980" cy="584775"/>
          </a:xfrm>
          <a:prstGeom prst="rect">
            <a:avLst/>
          </a:prstGeom>
        </p:spPr>
        <p:txBody>
          <a:bodyPr wrap="none">
            <a:spAutoFit/>
          </a:bodyPr>
          <a:lstStyle/>
          <a:p>
            <a:pPr algn="ctr">
              <a:spcBef>
                <a:spcPts val="1500"/>
              </a:spcBef>
            </a:pPr>
            <a:r>
              <a:rPr lang="lt-LT" altLang="lt-LT" sz="3200" b="1" dirty="0">
                <a:solidFill>
                  <a:schemeClr val="accent6">
                    <a:lumMod val="75000"/>
                  </a:schemeClr>
                </a:solidFill>
              </a:rPr>
              <a:t>NIEKAS NEREIKALAVO, KAD NUSIŠALINČIAU</a:t>
            </a:r>
          </a:p>
        </p:txBody>
      </p:sp>
      <p:grpSp>
        <p:nvGrpSpPr>
          <p:cNvPr id="17" name="Group 1">
            <a:extLst>
              <a:ext uri="{FF2B5EF4-FFF2-40B4-BE49-F238E27FC236}">
                <a16:creationId xmlns:a16="http://schemas.microsoft.com/office/drawing/2014/main" id="{A6737E10-4C87-4A56-A964-A90740BB3CA5}"/>
              </a:ext>
            </a:extLst>
          </p:cNvPr>
          <p:cNvGrpSpPr/>
          <p:nvPr/>
        </p:nvGrpSpPr>
        <p:grpSpPr>
          <a:xfrm>
            <a:off x="1175755" y="1612613"/>
            <a:ext cx="1931761" cy="1932264"/>
            <a:chOff x="1346455" y="1853960"/>
            <a:chExt cx="966132" cy="966132"/>
          </a:xfrm>
        </p:grpSpPr>
        <p:sp>
          <p:nvSpPr>
            <p:cNvPr id="18" name="Oval 7">
              <a:extLst>
                <a:ext uri="{FF2B5EF4-FFF2-40B4-BE49-F238E27FC236}">
                  <a16:creationId xmlns:a16="http://schemas.microsoft.com/office/drawing/2014/main" id="{C263B918-28A6-449E-87BB-1A51584E754C}"/>
                </a:ext>
              </a:extLst>
            </p:cNvPr>
            <p:cNvSpPr/>
            <p:nvPr/>
          </p:nvSpPr>
          <p:spPr bwMode="auto">
            <a:xfrm>
              <a:off x="1407563" y="1915070"/>
              <a:ext cx="852640" cy="852640"/>
            </a:xfrm>
            <a:prstGeom prst="ellipse">
              <a:avLst/>
            </a:prstGeom>
            <a:solidFill>
              <a:schemeClr val="accent1"/>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dirty="0"/>
            </a:p>
          </p:txBody>
        </p:sp>
        <p:sp>
          <p:nvSpPr>
            <p:cNvPr id="19" name="Oval 8">
              <a:extLst>
                <a:ext uri="{FF2B5EF4-FFF2-40B4-BE49-F238E27FC236}">
                  <a16:creationId xmlns:a16="http://schemas.microsoft.com/office/drawing/2014/main" id="{11922F46-4269-46C8-A53F-BCE5C7E86335}"/>
                </a:ext>
              </a:extLst>
            </p:cNvPr>
            <p:cNvSpPr/>
            <p:nvPr/>
          </p:nvSpPr>
          <p:spPr bwMode="auto">
            <a:xfrm>
              <a:off x="1346455" y="1853960"/>
              <a:ext cx="966132"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dirty="0"/>
            </a:p>
          </p:txBody>
        </p:sp>
      </p:grpSp>
      <p:sp>
        <p:nvSpPr>
          <p:cNvPr id="20" name="Freeform 1">
            <a:extLst>
              <a:ext uri="{FF2B5EF4-FFF2-40B4-BE49-F238E27FC236}">
                <a16:creationId xmlns:a16="http://schemas.microsoft.com/office/drawing/2014/main" id="{9F1A8AB4-2530-4C90-9534-3681624D1550}"/>
              </a:ext>
            </a:extLst>
          </p:cNvPr>
          <p:cNvSpPr>
            <a:spLocks noChangeArrowheads="1"/>
          </p:cNvSpPr>
          <p:nvPr/>
        </p:nvSpPr>
        <p:spPr bwMode="auto">
          <a:xfrm>
            <a:off x="1640539" y="2226103"/>
            <a:ext cx="1042630" cy="584946"/>
          </a:xfrm>
          <a:custGeom>
            <a:avLst/>
            <a:gdLst>
              <a:gd name="T0" fmla="*/ 9469 w 18938"/>
              <a:gd name="T1" fmla="*/ 0 h 10625"/>
              <a:gd name="T2" fmla="*/ 9469 w 18938"/>
              <a:gd name="T3" fmla="*/ 0 h 10625"/>
              <a:gd name="T4" fmla="*/ 0 w 18938"/>
              <a:gd name="T5" fmla="*/ 5313 h 10625"/>
              <a:gd name="T6" fmla="*/ 9469 w 18938"/>
              <a:gd name="T7" fmla="*/ 10624 h 10625"/>
              <a:gd name="T8" fmla="*/ 18937 w 18938"/>
              <a:gd name="T9" fmla="*/ 5313 h 10625"/>
              <a:gd name="T10" fmla="*/ 9469 w 18938"/>
              <a:gd name="T11" fmla="*/ 0 h 10625"/>
              <a:gd name="T12" fmla="*/ 9469 w 18938"/>
              <a:gd name="T13" fmla="*/ 9406 h 10625"/>
              <a:gd name="T14" fmla="*/ 9469 w 18938"/>
              <a:gd name="T15" fmla="*/ 9406 h 10625"/>
              <a:gd name="T16" fmla="*/ 5282 w 18938"/>
              <a:gd name="T17" fmla="*/ 5313 h 10625"/>
              <a:gd name="T18" fmla="*/ 9469 w 18938"/>
              <a:gd name="T19" fmla="*/ 1250 h 10625"/>
              <a:gd name="T20" fmla="*/ 13687 w 18938"/>
              <a:gd name="T21" fmla="*/ 5313 h 10625"/>
              <a:gd name="T22" fmla="*/ 9469 w 18938"/>
              <a:gd name="T23" fmla="*/ 9406 h 10625"/>
              <a:gd name="T24" fmla="*/ 11593 w 18938"/>
              <a:gd name="T25" fmla="*/ 5313 h 10625"/>
              <a:gd name="T26" fmla="*/ 11593 w 18938"/>
              <a:gd name="T27" fmla="*/ 5313 h 10625"/>
              <a:gd name="T28" fmla="*/ 9469 w 18938"/>
              <a:gd name="T29" fmla="*/ 7343 h 10625"/>
              <a:gd name="T30" fmla="*/ 7376 w 18938"/>
              <a:gd name="T31" fmla="*/ 5313 h 10625"/>
              <a:gd name="T32" fmla="*/ 9469 w 18938"/>
              <a:gd name="T33" fmla="*/ 3282 h 10625"/>
              <a:gd name="T34" fmla="*/ 9469 w 18938"/>
              <a:gd name="T35" fmla="*/ 5313 h 10625"/>
              <a:gd name="T36" fmla="*/ 11593 w 18938"/>
              <a:gd name="T37" fmla="*/ 5313 h 10625"/>
              <a:gd name="T38" fmla="*/ 11593 w 18938"/>
              <a:gd name="T39" fmla="*/ 5313 h 10625"/>
              <a:gd name="T40" fmla="*/ 11593 w 18938"/>
              <a:gd name="T41" fmla="*/ 5313 h 10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38" h="10625">
                <a:moveTo>
                  <a:pt x="9469" y="0"/>
                </a:moveTo>
                <a:lnTo>
                  <a:pt x="9469" y="0"/>
                </a:lnTo>
                <a:cubicBezTo>
                  <a:pt x="3251" y="0"/>
                  <a:pt x="0" y="4594"/>
                  <a:pt x="0" y="5313"/>
                </a:cubicBezTo>
                <a:cubicBezTo>
                  <a:pt x="0" y="6031"/>
                  <a:pt x="3251" y="10624"/>
                  <a:pt x="9469" y="10624"/>
                </a:cubicBezTo>
                <a:cubicBezTo>
                  <a:pt x="15687" y="10624"/>
                  <a:pt x="18937" y="6031"/>
                  <a:pt x="18937" y="5313"/>
                </a:cubicBezTo>
                <a:cubicBezTo>
                  <a:pt x="18937" y="4594"/>
                  <a:pt x="15687" y="0"/>
                  <a:pt x="9469" y="0"/>
                </a:cubicBezTo>
                <a:close/>
                <a:moveTo>
                  <a:pt x="9469" y="9406"/>
                </a:moveTo>
                <a:lnTo>
                  <a:pt x="9469" y="9406"/>
                </a:lnTo>
                <a:cubicBezTo>
                  <a:pt x="7157" y="9406"/>
                  <a:pt x="5282" y="7562"/>
                  <a:pt x="5282" y="5313"/>
                </a:cubicBezTo>
                <a:cubicBezTo>
                  <a:pt x="5282" y="3063"/>
                  <a:pt x="7157" y="1250"/>
                  <a:pt x="9469" y="1250"/>
                </a:cubicBezTo>
                <a:cubicBezTo>
                  <a:pt x="11812" y="1250"/>
                  <a:pt x="13687" y="3063"/>
                  <a:pt x="13687" y="5313"/>
                </a:cubicBezTo>
                <a:cubicBezTo>
                  <a:pt x="13687" y="7562"/>
                  <a:pt x="11812" y="9406"/>
                  <a:pt x="9469" y="9406"/>
                </a:cubicBezTo>
                <a:close/>
                <a:moveTo>
                  <a:pt x="11593" y="5313"/>
                </a:moveTo>
                <a:lnTo>
                  <a:pt x="11593" y="5313"/>
                </a:lnTo>
                <a:cubicBezTo>
                  <a:pt x="11593" y="6437"/>
                  <a:pt x="10625" y="7343"/>
                  <a:pt x="9469" y="7343"/>
                </a:cubicBezTo>
                <a:cubicBezTo>
                  <a:pt x="8313" y="7343"/>
                  <a:pt x="7376" y="6437"/>
                  <a:pt x="7376" y="5313"/>
                </a:cubicBezTo>
                <a:cubicBezTo>
                  <a:pt x="7376" y="4188"/>
                  <a:pt x="8313" y="3282"/>
                  <a:pt x="9469" y="3282"/>
                </a:cubicBezTo>
                <a:cubicBezTo>
                  <a:pt x="10093" y="3282"/>
                  <a:pt x="9094" y="4907"/>
                  <a:pt x="9469" y="5313"/>
                </a:cubicBezTo>
                <a:cubicBezTo>
                  <a:pt x="9812" y="5687"/>
                  <a:pt x="11593" y="4813"/>
                  <a:pt x="11593" y="5313"/>
                </a:cubicBezTo>
                <a:close/>
                <a:moveTo>
                  <a:pt x="11593" y="5313"/>
                </a:moveTo>
                <a:lnTo>
                  <a:pt x="11593" y="5313"/>
                </a:lnTo>
                <a:close/>
              </a:path>
            </a:pathLst>
          </a:custGeom>
          <a:solidFill>
            <a:schemeClr val="bg1"/>
          </a:solidFill>
          <a:ln>
            <a:noFill/>
          </a:ln>
          <a:effectLst/>
        </p:spPr>
        <p:txBody>
          <a:bodyPr wrap="none" lIns="243785" tIns="121892" rIns="243785" bIns="121892" anchor="ctr"/>
          <a:lstStyle/>
          <a:p>
            <a:endParaRPr lang="en-US" dirty="0"/>
          </a:p>
        </p:txBody>
      </p:sp>
    </p:spTree>
    <p:extLst>
      <p:ext uri="{BB962C8B-B14F-4D97-AF65-F5344CB8AC3E}">
        <p14:creationId xmlns:p14="http://schemas.microsoft.com/office/powerpoint/2010/main" val="40926779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356188" y="1092907"/>
            <a:ext cx="10165251" cy="4118948"/>
          </a:xfrm>
          <a:prstGeom prst="rect">
            <a:avLst/>
          </a:prstGeom>
        </p:spPr>
        <p:txBody>
          <a:bodyPr wrap="square">
            <a:spAutoFit/>
          </a:bodyPr>
          <a:lstStyle/>
          <a:p>
            <a:pPr algn="ctr"/>
            <a:r>
              <a:rPr lang="lt-LT" sz="2800" b="1" dirty="0">
                <a:solidFill>
                  <a:schemeClr val="accent2">
                    <a:lumMod val="75000"/>
                  </a:schemeClr>
                </a:solidFill>
              </a:rPr>
              <a:t>TEISMO PRAKTIKA</a:t>
            </a:r>
          </a:p>
          <a:p>
            <a:pPr algn="ctr"/>
            <a:endParaRPr lang="lt-LT" sz="2800" b="1" dirty="0">
              <a:solidFill>
                <a:schemeClr val="accent2">
                  <a:lumMod val="75000"/>
                </a:schemeClr>
              </a:solidFill>
            </a:endParaRPr>
          </a:p>
          <a:p>
            <a:pPr algn="ctr">
              <a:lnSpc>
                <a:spcPct val="150000"/>
              </a:lnSpc>
            </a:pPr>
            <a:r>
              <a:rPr lang="lt-LT" sz="2800" b="1" u="sng" dirty="0">
                <a:solidFill>
                  <a:schemeClr val="accent4">
                    <a:lumMod val="50000"/>
                  </a:schemeClr>
                </a:solidFill>
                <a:cs typeface="+mj-cs"/>
              </a:rPr>
              <a:t>Nebūtina nustatyti, jog privatūs interesai buvo realizuoti</a:t>
            </a:r>
            <a:r>
              <a:rPr lang="lt-LT" sz="2800" b="1" dirty="0">
                <a:solidFill>
                  <a:schemeClr val="accent4">
                    <a:lumMod val="50000"/>
                  </a:schemeClr>
                </a:solidFill>
                <a:cs typeface="+mj-cs"/>
              </a:rPr>
              <a:t> viešųjų interesų sąskaita, užtenka to, kad </a:t>
            </a:r>
            <a:r>
              <a:rPr lang="lt-LT" sz="2800" b="1" u="sng" dirty="0">
                <a:solidFill>
                  <a:schemeClr val="accent4">
                    <a:lumMod val="50000"/>
                  </a:schemeClr>
                </a:solidFill>
                <a:cs typeface="+mj-cs"/>
              </a:rPr>
              <a:t>asmuo neįvykdė </a:t>
            </a:r>
            <a:r>
              <a:rPr lang="lt-LT" sz="2800" b="1" dirty="0">
                <a:solidFill>
                  <a:schemeClr val="accent4">
                    <a:lumMod val="50000"/>
                  </a:schemeClr>
                </a:solidFill>
                <a:cs typeface="+mj-cs"/>
              </a:rPr>
              <a:t>Įstatymo 11 straipsnyje įtvirtintos </a:t>
            </a:r>
            <a:r>
              <a:rPr lang="lt-LT" sz="2800" b="1" u="sng" dirty="0">
                <a:solidFill>
                  <a:schemeClr val="accent4">
                    <a:lumMod val="50000"/>
                  </a:schemeClr>
                </a:solidFill>
                <a:cs typeface="+mj-cs"/>
              </a:rPr>
              <a:t>pareigos nusišalinti </a:t>
            </a:r>
            <a:r>
              <a:rPr lang="lt-LT" sz="2800" b="1" dirty="0">
                <a:solidFill>
                  <a:schemeClr val="accent4">
                    <a:lumMod val="50000"/>
                  </a:schemeClr>
                </a:solidFill>
                <a:cs typeface="+mj-cs"/>
              </a:rPr>
              <a:t>nuo dalyvavimo rengiant, svarstant ar priimant sprendimus, kurie sukelia interesų konfliktą </a:t>
            </a:r>
          </a:p>
          <a:p>
            <a:pPr algn="ctr">
              <a:lnSpc>
                <a:spcPct val="150000"/>
              </a:lnSpc>
            </a:pPr>
            <a:r>
              <a:rPr lang="lt-LT" sz="2800" b="1" dirty="0">
                <a:solidFill>
                  <a:schemeClr val="accent4">
                    <a:lumMod val="50000"/>
                  </a:schemeClr>
                </a:solidFill>
                <a:cs typeface="+mj-cs"/>
              </a:rPr>
              <a:t>(</a:t>
            </a:r>
            <a:r>
              <a:rPr lang="lt-LT" sz="2800" b="1" dirty="0" err="1">
                <a:solidFill>
                  <a:schemeClr val="accent4">
                    <a:lumMod val="50000"/>
                  </a:schemeClr>
                </a:solidFill>
                <a:cs typeface="+mj-cs"/>
              </a:rPr>
              <a:t>adm</a:t>
            </a:r>
            <a:r>
              <a:rPr lang="lt-LT" sz="2800" b="1" dirty="0">
                <a:solidFill>
                  <a:schemeClr val="accent4">
                    <a:lumMod val="50000"/>
                  </a:schemeClr>
                </a:solidFill>
                <a:cs typeface="+mj-cs"/>
              </a:rPr>
              <a:t>. byla Nr. A-662-2312/2011, </a:t>
            </a:r>
            <a:r>
              <a:rPr lang="lt-LT" sz="2800" b="1" dirty="0" err="1">
                <a:solidFill>
                  <a:schemeClr val="accent4">
                    <a:lumMod val="50000"/>
                  </a:schemeClr>
                </a:solidFill>
                <a:cs typeface="+mj-cs"/>
              </a:rPr>
              <a:t>adm</a:t>
            </a:r>
            <a:r>
              <a:rPr lang="lt-LT" sz="2800" b="1" dirty="0">
                <a:solidFill>
                  <a:schemeClr val="accent4">
                    <a:lumMod val="50000"/>
                  </a:schemeClr>
                </a:solidFill>
                <a:cs typeface="+mj-cs"/>
              </a:rPr>
              <a:t>. byla Nr. A-662-2728/2012) </a:t>
            </a:r>
          </a:p>
        </p:txBody>
      </p:sp>
    </p:spTree>
    <p:extLst>
      <p:ext uri="{BB962C8B-B14F-4D97-AF65-F5344CB8AC3E}">
        <p14:creationId xmlns:p14="http://schemas.microsoft.com/office/powerpoint/2010/main" val="1842008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970D73D4-0AEE-4FD7-9C9B-E5E52671C5AC}"/>
              </a:ext>
            </a:extLst>
          </p:cNvPr>
          <p:cNvSpPr txBox="1">
            <a:spLocks noChangeArrowheads="1"/>
          </p:cNvSpPr>
          <p:nvPr/>
        </p:nvSpPr>
        <p:spPr bwMode="auto">
          <a:xfrm>
            <a:off x="2124255" y="620977"/>
            <a:ext cx="7096818" cy="537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94" tIns="46797" rIns="89994" bIns="46797">
            <a:spAutoFit/>
          </a:bodyPr>
          <a:lstStyle>
            <a:lvl1pPr marL="330200" indent="-330200">
              <a:spcBef>
                <a:spcPts val="800"/>
              </a:spcBef>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3200">
                <a:solidFill>
                  <a:srgbClr val="000000"/>
                </a:solidFill>
                <a:latin typeface="Times New Roman" panose="02020603050405020304" pitchFamily="18" charset="0"/>
              </a:defRPr>
            </a:lvl1pPr>
            <a:lvl2pPr>
              <a:spcBef>
                <a:spcPts val="700"/>
              </a:spcBef>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800">
                <a:solidFill>
                  <a:srgbClr val="000000"/>
                </a:solidFill>
                <a:latin typeface="Times New Roman" panose="02020603050405020304" pitchFamily="18" charset="0"/>
              </a:defRPr>
            </a:lvl2pPr>
            <a:lvl3pPr>
              <a:spcBef>
                <a:spcPts val="600"/>
              </a:spcBef>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400">
                <a:solidFill>
                  <a:srgbClr val="000000"/>
                </a:solidFill>
                <a:latin typeface="Times New Roman" panose="02020603050405020304" pitchFamily="18" charset="0"/>
              </a:defRPr>
            </a:lvl3pPr>
            <a:lvl4pPr>
              <a:spcBef>
                <a:spcPts val="500"/>
              </a:spcBef>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000">
                <a:solidFill>
                  <a:srgbClr val="000000"/>
                </a:solidFill>
                <a:latin typeface="Times New Roman" panose="02020603050405020304" pitchFamily="18" charset="0"/>
              </a:defRPr>
            </a:lvl4pPr>
            <a:lvl5pPr>
              <a:spcBef>
                <a:spcPts val="500"/>
              </a:spcBef>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000">
                <a:solidFill>
                  <a:srgbClr val="000000"/>
                </a:solidFill>
                <a:latin typeface="Times New Roman" panose="02020603050405020304" pitchFamily="18"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000">
                <a:solidFill>
                  <a:srgbClr val="000000"/>
                </a:solidFill>
                <a:latin typeface="Times New Roman" panose="02020603050405020304" pitchFamily="18"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000">
                <a:solidFill>
                  <a:srgbClr val="000000"/>
                </a:solidFill>
                <a:latin typeface="Times New Roman" panose="02020603050405020304" pitchFamily="18"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000">
                <a:solidFill>
                  <a:srgbClr val="000000"/>
                </a:solidFill>
                <a:latin typeface="Times New Roman" panose="02020603050405020304" pitchFamily="18"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000">
                <a:solidFill>
                  <a:srgbClr val="000000"/>
                </a:solidFill>
                <a:latin typeface="Times New Roman" panose="02020603050405020304" pitchFamily="18" charset="0"/>
              </a:defRPr>
            </a:lvl9pPr>
          </a:lstStyle>
          <a:p>
            <a:pPr algn="ctr" eaLnBrk="1" hangingPunct="1">
              <a:lnSpc>
                <a:spcPct val="90000"/>
              </a:lnSpc>
            </a:pPr>
            <a:r>
              <a:rPr lang="lt-LT" altLang="lt-LT" b="1" dirty="0">
                <a:solidFill>
                  <a:schemeClr val="accent2">
                    <a:lumMod val="75000"/>
                  </a:schemeClr>
                </a:solidFill>
                <a:latin typeface="DejaVu Sans" charset="0"/>
              </a:rPr>
              <a:t>   Dažniausi pasiteisinimai</a:t>
            </a:r>
            <a:endParaRPr lang="lt-LT" altLang="lt-LT" dirty="0">
              <a:solidFill>
                <a:schemeClr val="accent2">
                  <a:lumMod val="75000"/>
                </a:schemeClr>
              </a:solidFill>
              <a:latin typeface="DejaVu Sans" charset="0"/>
            </a:endParaRPr>
          </a:p>
        </p:txBody>
      </p:sp>
      <p:sp>
        <p:nvSpPr>
          <p:cNvPr id="2" name="Stačiakampis 1">
            <a:extLst>
              <a:ext uri="{FF2B5EF4-FFF2-40B4-BE49-F238E27FC236}">
                <a16:creationId xmlns:a16="http://schemas.microsoft.com/office/drawing/2014/main" id="{AC2A556F-11D3-43A9-8183-E44B43CAE2CB}"/>
              </a:ext>
            </a:extLst>
          </p:cNvPr>
          <p:cNvSpPr/>
          <p:nvPr/>
        </p:nvSpPr>
        <p:spPr>
          <a:xfrm>
            <a:off x="3052534" y="1808468"/>
            <a:ext cx="6023829" cy="584775"/>
          </a:xfrm>
          <a:prstGeom prst="rect">
            <a:avLst/>
          </a:prstGeom>
        </p:spPr>
        <p:txBody>
          <a:bodyPr wrap="none">
            <a:spAutoFit/>
          </a:bodyPr>
          <a:lstStyle/>
          <a:p>
            <a:pPr algn="ctr">
              <a:spcBef>
                <a:spcPts val="1500"/>
              </a:spcBef>
            </a:pPr>
            <a:r>
              <a:rPr lang="lt-LT" altLang="lt-LT" sz="3200" b="1" dirty="0">
                <a:solidFill>
                  <a:schemeClr val="accent6">
                    <a:lumMod val="75000"/>
                  </a:schemeClr>
                </a:solidFill>
              </a:rPr>
              <a:t>SPRENDIMĄ PRIĖMIAU NE VIENAS</a:t>
            </a:r>
          </a:p>
        </p:txBody>
      </p:sp>
      <p:sp>
        <p:nvSpPr>
          <p:cNvPr id="8" name="Text Box 7">
            <a:extLst>
              <a:ext uri="{FF2B5EF4-FFF2-40B4-BE49-F238E27FC236}">
                <a16:creationId xmlns:a16="http://schemas.microsoft.com/office/drawing/2014/main" id="{76DF0750-C3B4-4312-99C5-DA118FF3CC1A}"/>
              </a:ext>
            </a:extLst>
          </p:cNvPr>
          <p:cNvSpPr txBox="1">
            <a:spLocks noChangeArrowheads="1"/>
          </p:cNvSpPr>
          <p:nvPr/>
        </p:nvSpPr>
        <p:spPr bwMode="auto">
          <a:xfrm>
            <a:off x="3052534" y="4348936"/>
            <a:ext cx="5148053" cy="494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94" tIns="46797" rIns="89994" bIns="46797">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3200">
                <a:solidFill>
                  <a:srgbClr val="000000"/>
                </a:solidFill>
                <a:latin typeface="Times New Roman" panose="02020603050405020304" pitchFamily="18"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800">
                <a:solidFill>
                  <a:srgbClr val="000000"/>
                </a:solidFill>
                <a:latin typeface="Times New Roman" panose="02020603050405020304" pitchFamily="18"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rgbClr val="000000"/>
                </a:solidFill>
                <a:latin typeface="Times New Roman" panose="02020603050405020304" pitchFamily="18"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000">
                <a:solidFill>
                  <a:srgbClr val="000000"/>
                </a:solidFill>
                <a:latin typeface="Times New Roman" panose="02020603050405020304" pitchFamily="18"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000">
                <a:solidFill>
                  <a:srgbClr val="000000"/>
                </a:solidFill>
                <a:latin typeface="Times New Roman" panose="02020603050405020304" pitchFamily="18"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000">
                <a:solidFill>
                  <a:srgbClr val="000000"/>
                </a:solidFill>
                <a:latin typeface="Times New Roman" panose="02020603050405020304" pitchFamily="18"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000">
                <a:solidFill>
                  <a:srgbClr val="000000"/>
                </a:solidFill>
                <a:latin typeface="Times New Roman" panose="02020603050405020304" pitchFamily="18"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000">
                <a:solidFill>
                  <a:srgbClr val="000000"/>
                </a:solidFill>
                <a:latin typeface="Times New Roman" panose="02020603050405020304" pitchFamily="18"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000">
                <a:solidFill>
                  <a:srgbClr val="000000"/>
                </a:solidFill>
                <a:latin typeface="Times New Roman" panose="02020603050405020304" pitchFamily="18" charset="0"/>
              </a:defRPr>
            </a:lvl9pPr>
          </a:lstStyle>
          <a:p>
            <a:pPr algn="ctr" eaLnBrk="1" hangingPunct="1">
              <a:spcBef>
                <a:spcPts val="1500"/>
              </a:spcBef>
            </a:pPr>
            <a:r>
              <a:rPr lang="lt-LT" altLang="lt-LT" sz="2600" b="1" dirty="0">
                <a:solidFill>
                  <a:srgbClr val="C5000B"/>
                </a:solidFill>
                <a:latin typeface="DejaVu Sans" charset="0"/>
              </a:rPr>
              <a:t>Atsakomybė yra asmeninė</a:t>
            </a:r>
          </a:p>
        </p:txBody>
      </p:sp>
      <p:sp>
        <p:nvSpPr>
          <p:cNvPr id="4" name="Stačiakampis 3">
            <a:extLst>
              <a:ext uri="{FF2B5EF4-FFF2-40B4-BE49-F238E27FC236}">
                <a16:creationId xmlns:a16="http://schemas.microsoft.com/office/drawing/2014/main" id="{B746D117-D6A3-4423-8E22-8A74494F3A97}"/>
              </a:ext>
            </a:extLst>
          </p:cNvPr>
          <p:cNvSpPr/>
          <p:nvPr/>
        </p:nvSpPr>
        <p:spPr>
          <a:xfrm>
            <a:off x="3052534" y="3043028"/>
            <a:ext cx="8638583" cy="584775"/>
          </a:xfrm>
          <a:prstGeom prst="rect">
            <a:avLst/>
          </a:prstGeom>
        </p:spPr>
        <p:txBody>
          <a:bodyPr wrap="none">
            <a:spAutoFit/>
          </a:bodyPr>
          <a:lstStyle/>
          <a:p>
            <a:pPr algn="ctr">
              <a:spcBef>
                <a:spcPts val="1500"/>
              </a:spcBef>
            </a:pPr>
            <a:r>
              <a:rPr lang="lt-LT" altLang="lt-LT" sz="3200" b="1" dirty="0">
                <a:solidFill>
                  <a:schemeClr val="accent6">
                    <a:lumMod val="75000"/>
                  </a:schemeClr>
                </a:solidFill>
              </a:rPr>
              <a:t>DALYVAVAU PASYVIAI, STEBĖJAU PROCESĄ IR TIEK</a:t>
            </a:r>
          </a:p>
        </p:txBody>
      </p:sp>
      <p:grpSp>
        <p:nvGrpSpPr>
          <p:cNvPr id="11" name="Group 14">
            <a:extLst>
              <a:ext uri="{FF2B5EF4-FFF2-40B4-BE49-F238E27FC236}">
                <a16:creationId xmlns:a16="http://schemas.microsoft.com/office/drawing/2014/main" id="{B39039E4-DB8E-4AD6-9603-7F6016C04C9E}"/>
              </a:ext>
            </a:extLst>
          </p:cNvPr>
          <p:cNvGrpSpPr/>
          <p:nvPr/>
        </p:nvGrpSpPr>
        <p:grpSpPr>
          <a:xfrm>
            <a:off x="1157101" y="2117563"/>
            <a:ext cx="1445033" cy="1491400"/>
            <a:chOff x="11998897" y="10986763"/>
            <a:chExt cx="735147" cy="634174"/>
          </a:xfrm>
          <a:solidFill>
            <a:schemeClr val="accent5"/>
          </a:solidFill>
        </p:grpSpPr>
        <p:sp>
          <p:nvSpPr>
            <p:cNvPr id="12" name="Freeform 283">
              <a:extLst>
                <a:ext uri="{FF2B5EF4-FFF2-40B4-BE49-F238E27FC236}">
                  <a16:creationId xmlns:a16="http://schemas.microsoft.com/office/drawing/2014/main" id="{6F86F80D-985B-4EDB-8C78-5251C4F102C0}"/>
                </a:ext>
              </a:extLst>
            </p:cNvPr>
            <p:cNvSpPr>
              <a:spLocks noChangeArrowheads="1"/>
            </p:cNvSpPr>
            <p:nvPr/>
          </p:nvSpPr>
          <p:spPr bwMode="auto">
            <a:xfrm>
              <a:off x="12279488" y="10986763"/>
              <a:ext cx="173967" cy="173977"/>
            </a:xfrm>
            <a:custGeom>
              <a:avLst/>
              <a:gdLst>
                <a:gd name="T0" fmla="*/ 271 w 272"/>
                <a:gd name="T1" fmla="*/ 135 h 272"/>
                <a:gd name="T2" fmla="*/ 271 w 272"/>
                <a:gd name="T3" fmla="*/ 135 h 272"/>
                <a:gd name="T4" fmla="*/ 136 w 272"/>
                <a:gd name="T5" fmla="*/ 271 h 272"/>
                <a:gd name="T6" fmla="*/ 0 w 272"/>
                <a:gd name="T7" fmla="*/ 135 h 272"/>
                <a:gd name="T8" fmla="*/ 136 w 272"/>
                <a:gd name="T9" fmla="*/ 0 h 272"/>
                <a:gd name="T10" fmla="*/ 271 w 272"/>
                <a:gd name="T11" fmla="*/ 135 h 272"/>
                <a:gd name="T12" fmla="*/ 271 w 272"/>
                <a:gd name="T13" fmla="*/ 135 h 272"/>
                <a:gd name="T14" fmla="*/ 271 w 27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72">
                  <a:moveTo>
                    <a:pt x="271" y="135"/>
                  </a:moveTo>
                  <a:lnTo>
                    <a:pt x="271" y="135"/>
                  </a:lnTo>
                  <a:cubicBezTo>
                    <a:pt x="271" y="209"/>
                    <a:pt x="209" y="271"/>
                    <a:pt x="136" y="271"/>
                  </a:cubicBezTo>
                  <a:cubicBezTo>
                    <a:pt x="62" y="271"/>
                    <a:pt x="0" y="209"/>
                    <a:pt x="0" y="135"/>
                  </a:cubicBezTo>
                  <a:cubicBezTo>
                    <a:pt x="0" y="62"/>
                    <a:pt x="62" y="0"/>
                    <a:pt x="136" y="0"/>
                  </a:cubicBezTo>
                  <a:cubicBezTo>
                    <a:pt x="209" y="0"/>
                    <a:pt x="271" y="62"/>
                    <a:pt x="271" y="135"/>
                  </a:cubicBezTo>
                  <a:close/>
                  <a:moveTo>
                    <a:pt x="271" y="135"/>
                  </a:moveTo>
                  <a:lnTo>
                    <a:pt x="271" y="135"/>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3" name="Freeform 284">
              <a:extLst>
                <a:ext uri="{FF2B5EF4-FFF2-40B4-BE49-F238E27FC236}">
                  <a16:creationId xmlns:a16="http://schemas.microsoft.com/office/drawing/2014/main" id="{02191F5E-174F-46E2-8ADE-3ECA8548EBBB}"/>
                </a:ext>
              </a:extLst>
            </p:cNvPr>
            <p:cNvSpPr>
              <a:spLocks noChangeArrowheads="1"/>
            </p:cNvSpPr>
            <p:nvPr/>
          </p:nvSpPr>
          <p:spPr bwMode="auto">
            <a:xfrm>
              <a:off x="12015732" y="11188800"/>
              <a:ext cx="707088" cy="432137"/>
            </a:xfrm>
            <a:custGeom>
              <a:avLst/>
              <a:gdLst>
                <a:gd name="T0" fmla="*/ 1020 w 1111"/>
                <a:gd name="T1" fmla="*/ 186 h 677"/>
                <a:gd name="T2" fmla="*/ 1020 w 1111"/>
                <a:gd name="T3" fmla="*/ 186 h 677"/>
                <a:gd name="T4" fmla="*/ 896 w 1111"/>
                <a:gd name="T5" fmla="*/ 158 h 677"/>
                <a:gd name="T6" fmla="*/ 788 w 1111"/>
                <a:gd name="T7" fmla="*/ 203 h 677"/>
                <a:gd name="T8" fmla="*/ 721 w 1111"/>
                <a:gd name="T9" fmla="*/ 175 h 677"/>
                <a:gd name="T10" fmla="*/ 721 w 1111"/>
                <a:gd name="T11" fmla="*/ 101 h 677"/>
                <a:gd name="T12" fmla="*/ 619 w 1111"/>
                <a:gd name="T13" fmla="*/ 0 h 677"/>
                <a:gd name="T14" fmla="*/ 490 w 1111"/>
                <a:gd name="T15" fmla="*/ 0 h 677"/>
                <a:gd name="T16" fmla="*/ 389 w 1111"/>
                <a:gd name="T17" fmla="*/ 101 h 677"/>
                <a:gd name="T18" fmla="*/ 389 w 1111"/>
                <a:gd name="T19" fmla="*/ 175 h 677"/>
                <a:gd name="T20" fmla="*/ 322 w 1111"/>
                <a:gd name="T21" fmla="*/ 208 h 677"/>
                <a:gd name="T22" fmla="*/ 214 w 1111"/>
                <a:gd name="T23" fmla="*/ 158 h 677"/>
                <a:gd name="T24" fmla="*/ 90 w 1111"/>
                <a:gd name="T25" fmla="*/ 186 h 677"/>
                <a:gd name="T26" fmla="*/ 11 w 1111"/>
                <a:gd name="T27" fmla="*/ 304 h 677"/>
                <a:gd name="T28" fmla="*/ 45 w 1111"/>
                <a:gd name="T29" fmla="*/ 456 h 677"/>
                <a:gd name="T30" fmla="*/ 164 w 1111"/>
                <a:gd name="T31" fmla="*/ 535 h 677"/>
                <a:gd name="T32" fmla="*/ 203 w 1111"/>
                <a:gd name="T33" fmla="*/ 524 h 677"/>
                <a:gd name="T34" fmla="*/ 282 w 1111"/>
                <a:gd name="T35" fmla="*/ 603 h 677"/>
                <a:gd name="T36" fmla="*/ 552 w 1111"/>
                <a:gd name="T37" fmla="*/ 676 h 677"/>
                <a:gd name="T38" fmla="*/ 907 w 1111"/>
                <a:gd name="T39" fmla="*/ 524 h 677"/>
                <a:gd name="T40" fmla="*/ 946 w 1111"/>
                <a:gd name="T41" fmla="*/ 535 h 677"/>
                <a:gd name="T42" fmla="*/ 1065 w 1111"/>
                <a:gd name="T43" fmla="*/ 456 h 677"/>
                <a:gd name="T44" fmla="*/ 1099 w 1111"/>
                <a:gd name="T45" fmla="*/ 304 h 677"/>
                <a:gd name="T46" fmla="*/ 1020 w 1111"/>
                <a:gd name="T47" fmla="*/ 186 h 677"/>
                <a:gd name="T48" fmla="*/ 552 w 1111"/>
                <a:gd name="T49" fmla="*/ 626 h 677"/>
                <a:gd name="T50" fmla="*/ 552 w 1111"/>
                <a:gd name="T51" fmla="*/ 626 h 677"/>
                <a:gd name="T52" fmla="*/ 310 w 1111"/>
                <a:gd name="T53" fmla="*/ 563 h 677"/>
                <a:gd name="T54" fmla="*/ 259 w 1111"/>
                <a:gd name="T55" fmla="*/ 513 h 677"/>
                <a:gd name="T56" fmla="*/ 288 w 1111"/>
                <a:gd name="T57" fmla="*/ 507 h 677"/>
                <a:gd name="T58" fmla="*/ 367 w 1111"/>
                <a:gd name="T59" fmla="*/ 389 h 677"/>
                <a:gd name="T60" fmla="*/ 338 w 1111"/>
                <a:gd name="T61" fmla="*/ 253 h 677"/>
                <a:gd name="T62" fmla="*/ 389 w 1111"/>
                <a:gd name="T63" fmla="*/ 231 h 677"/>
                <a:gd name="T64" fmla="*/ 389 w 1111"/>
                <a:gd name="T65" fmla="*/ 253 h 677"/>
                <a:gd name="T66" fmla="*/ 490 w 1111"/>
                <a:gd name="T67" fmla="*/ 355 h 677"/>
                <a:gd name="T68" fmla="*/ 619 w 1111"/>
                <a:gd name="T69" fmla="*/ 355 h 677"/>
                <a:gd name="T70" fmla="*/ 721 w 1111"/>
                <a:gd name="T71" fmla="*/ 253 h 677"/>
                <a:gd name="T72" fmla="*/ 721 w 1111"/>
                <a:gd name="T73" fmla="*/ 231 h 677"/>
                <a:gd name="T74" fmla="*/ 771 w 1111"/>
                <a:gd name="T75" fmla="*/ 253 h 677"/>
                <a:gd name="T76" fmla="*/ 743 w 1111"/>
                <a:gd name="T77" fmla="*/ 389 h 677"/>
                <a:gd name="T78" fmla="*/ 822 w 1111"/>
                <a:gd name="T79" fmla="*/ 507 h 677"/>
                <a:gd name="T80" fmla="*/ 851 w 1111"/>
                <a:gd name="T81" fmla="*/ 513 h 677"/>
                <a:gd name="T82" fmla="*/ 552 w 1111"/>
                <a:gd name="T83" fmla="*/ 626 h 677"/>
                <a:gd name="T84" fmla="*/ 552 w 1111"/>
                <a:gd name="T85" fmla="*/ 626 h 677"/>
                <a:gd name="T86" fmla="*/ 552 w 1111"/>
                <a:gd name="T87" fmla="*/ 626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1" h="677">
                  <a:moveTo>
                    <a:pt x="1020" y="186"/>
                  </a:moveTo>
                  <a:lnTo>
                    <a:pt x="1020" y="186"/>
                  </a:lnTo>
                  <a:cubicBezTo>
                    <a:pt x="896" y="158"/>
                    <a:pt x="896" y="158"/>
                    <a:pt x="896" y="158"/>
                  </a:cubicBezTo>
                  <a:cubicBezTo>
                    <a:pt x="851" y="152"/>
                    <a:pt x="811" y="169"/>
                    <a:pt x="788" y="203"/>
                  </a:cubicBezTo>
                  <a:cubicBezTo>
                    <a:pt x="766" y="197"/>
                    <a:pt x="743" y="186"/>
                    <a:pt x="721" y="175"/>
                  </a:cubicBezTo>
                  <a:cubicBezTo>
                    <a:pt x="721" y="101"/>
                    <a:pt x="721" y="101"/>
                    <a:pt x="721" y="101"/>
                  </a:cubicBezTo>
                  <a:cubicBezTo>
                    <a:pt x="721" y="45"/>
                    <a:pt x="676" y="0"/>
                    <a:pt x="619" y="0"/>
                  </a:cubicBezTo>
                  <a:cubicBezTo>
                    <a:pt x="490" y="0"/>
                    <a:pt x="490" y="0"/>
                    <a:pt x="490" y="0"/>
                  </a:cubicBezTo>
                  <a:cubicBezTo>
                    <a:pt x="433" y="0"/>
                    <a:pt x="389" y="45"/>
                    <a:pt x="389" y="101"/>
                  </a:cubicBezTo>
                  <a:cubicBezTo>
                    <a:pt x="389" y="175"/>
                    <a:pt x="389" y="175"/>
                    <a:pt x="389" y="175"/>
                  </a:cubicBezTo>
                  <a:cubicBezTo>
                    <a:pt x="367" y="186"/>
                    <a:pt x="344" y="197"/>
                    <a:pt x="322" y="208"/>
                  </a:cubicBezTo>
                  <a:cubicBezTo>
                    <a:pt x="299" y="169"/>
                    <a:pt x="259" y="152"/>
                    <a:pt x="214" y="158"/>
                  </a:cubicBezTo>
                  <a:cubicBezTo>
                    <a:pt x="90" y="186"/>
                    <a:pt x="90" y="186"/>
                    <a:pt x="90" y="186"/>
                  </a:cubicBezTo>
                  <a:cubicBezTo>
                    <a:pt x="34" y="197"/>
                    <a:pt x="0" y="253"/>
                    <a:pt x="11" y="304"/>
                  </a:cubicBezTo>
                  <a:cubicBezTo>
                    <a:pt x="45" y="456"/>
                    <a:pt x="45" y="456"/>
                    <a:pt x="45" y="456"/>
                  </a:cubicBezTo>
                  <a:cubicBezTo>
                    <a:pt x="57" y="513"/>
                    <a:pt x="107" y="547"/>
                    <a:pt x="164" y="535"/>
                  </a:cubicBezTo>
                  <a:cubicBezTo>
                    <a:pt x="203" y="524"/>
                    <a:pt x="203" y="524"/>
                    <a:pt x="203" y="524"/>
                  </a:cubicBezTo>
                  <a:cubicBezTo>
                    <a:pt x="220" y="558"/>
                    <a:pt x="248" y="580"/>
                    <a:pt x="282" y="603"/>
                  </a:cubicBezTo>
                  <a:cubicBezTo>
                    <a:pt x="355" y="654"/>
                    <a:pt x="450" y="676"/>
                    <a:pt x="552" y="676"/>
                  </a:cubicBezTo>
                  <a:cubicBezTo>
                    <a:pt x="709" y="676"/>
                    <a:pt x="845" y="614"/>
                    <a:pt x="907" y="524"/>
                  </a:cubicBezTo>
                  <a:cubicBezTo>
                    <a:pt x="946" y="535"/>
                    <a:pt x="946" y="535"/>
                    <a:pt x="946" y="535"/>
                  </a:cubicBezTo>
                  <a:cubicBezTo>
                    <a:pt x="1003" y="547"/>
                    <a:pt x="1053" y="513"/>
                    <a:pt x="1065" y="456"/>
                  </a:cubicBezTo>
                  <a:cubicBezTo>
                    <a:pt x="1099" y="304"/>
                    <a:pt x="1099" y="304"/>
                    <a:pt x="1099" y="304"/>
                  </a:cubicBezTo>
                  <a:cubicBezTo>
                    <a:pt x="1110" y="253"/>
                    <a:pt x="1070" y="197"/>
                    <a:pt x="1020" y="186"/>
                  </a:cubicBezTo>
                  <a:close/>
                  <a:moveTo>
                    <a:pt x="552" y="626"/>
                  </a:moveTo>
                  <a:lnTo>
                    <a:pt x="552" y="626"/>
                  </a:lnTo>
                  <a:cubicBezTo>
                    <a:pt x="461" y="626"/>
                    <a:pt x="378" y="603"/>
                    <a:pt x="310" y="563"/>
                  </a:cubicBezTo>
                  <a:cubicBezTo>
                    <a:pt x="288" y="547"/>
                    <a:pt x="271" y="530"/>
                    <a:pt x="259" y="513"/>
                  </a:cubicBezTo>
                  <a:cubicBezTo>
                    <a:pt x="288" y="507"/>
                    <a:pt x="288" y="507"/>
                    <a:pt x="288" y="507"/>
                  </a:cubicBezTo>
                  <a:cubicBezTo>
                    <a:pt x="344" y="496"/>
                    <a:pt x="378" y="445"/>
                    <a:pt x="367" y="389"/>
                  </a:cubicBezTo>
                  <a:cubicBezTo>
                    <a:pt x="338" y="253"/>
                    <a:pt x="338" y="253"/>
                    <a:pt x="338" y="253"/>
                  </a:cubicBezTo>
                  <a:cubicBezTo>
                    <a:pt x="355" y="248"/>
                    <a:pt x="372" y="236"/>
                    <a:pt x="389" y="231"/>
                  </a:cubicBezTo>
                  <a:cubicBezTo>
                    <a:pt x="389" y="253"/>
                    <a:pt x="389" y="253"/>
                    <a:pt x="389" y="253"/>
                  </a:cubicBezTo>
                  <a:cubicBezTo>
                    <a:pt x="389" y="310"/>
                    <a:pt x="433" y="355"/>
                    <a:pt x="490" y="355"/>
                  </a:cubicBezTo>
                  <a:cubicBezTo>
                    <a:pt x="619" y="355"/>
                    <a:pt x="619" y="355"/>
                    <a:pt x="619" y="355"/>
                  </a:cubicBezTo>
                  <a:cubicBezTo>
                    <a:pt x="676" y="355"/>
                    <a:pt x="721" y="310"/>
                    <a:pt x="721" y="253"/>
                  </a:cubicBezTo>
                  <a:cubicBezTo>
                    <a:pt x="721" y="231"/>
                    <a:pt x="721" y="231"/>
                    <a:pt x="721" y="231"/>
                  </a:cubicBezTo>
                  <a:cubicBezTo>
                    <a:pt x="738" y="236"/>
                    <a:pt x="755" y="242"/>
                    <a:pt x="771" y="253"/>
                  </a:cubicBezTo>
                  <a:cubicBezTo>
                    <a:pt x="743" y="389"/>
                    <a:pt x="743" y="389"/>
                    <a:pt x="743" y="389"/>
                  </a:cubicBezTo>
                  <a:cubicBezTo>
                    <a:pt x="732" y="445"/>
                    <a:pt x="766" y="496"/>
                    <a:pt x="822" y="507"/>
                  </a:cubicBezTo>
                  <a:cubicBezTo>
                    <a:pt x="851" y="513"/>
                    <a:pt x="851" y="513"/>
                    <a:pt x="851" y="513"/>
                  </a:cubicBezTo>
                  <a:cubicBezTo>
                    <a:pt x="794" y="580"/>
                    <a:pt x="681" y="626"/>
                    <a:pt x="552" y="626"/>
                  </a:cubicBezTo>
                  <a:close/>
                  <a:moveTo>
                    <a:pt x="552" y="626"/>
                  </a:moveTo>
                  <a:lnTo>
                    <a:pt x="552" y="626"/>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4" name="Freeform 285">
              <a:extLst>
                <a:ext uri="{FF2B5EF4-FFF2-40B4-BE49-F238E27FC236}">
                  <a16:creationId xmlns:a16="http://schemas.microsoft.com/office/drawing/2014/main" id="{326AC38F-4DA9-4EC8-B541-17F236B83620}"/>
                </a:ext>
              </a:extLst>
            </p:cNvPr>
            <p:cNvSpPr>
              <a:spLocks noChangeArrowheads="1"/>
            </p:cNvSpPr>
            <p:nvPr/>
          </p:nvSpPr>
          <p:spPr bwMode="auto">
            <a:xfrm>
              <a:off x="12560077" y="11099007"/>
              <a:ext cx="173967" cy="171170"/>
            </a:xfrm>
            <a:custGeom>
              <a:avLst/>
              <a:gdLst>
                <a:gd name="T0" fmla="*/ 271 w 272"/>
                <a:gd name="T1" fmla="*/ 135 h 271"/>
                <a:gd name="T2" fmla="*/ 271 w 272"/>
                <a:gd name="T3" fmla="*/ 135 h 271"/>
                <a:gd name="T4" fmla="*/ 135 w 272"/>
                <a:gd name="T5" fmla="*/ 270 h 271"/>
                <a:gd name="T6" fmla="*/ 0 w 272"/>
                <a:gd name="T7" fmla="*/ 135 h 271"/>
                <a:gd name="T8" fmla="*/ 135 w 272"/>
                <a:gd name="T9" fmla="*/ 0 h 271"/>
                <a:gd name="T10" fmla="*/ 271 w 272"/>
                <a:gd name="T11" fmla="*/ 135 h 271"/>
                <a:gd name="T12" fmla="*/ 271 w 272"/>
                <a:gd name="T13" fmla="*/ 135 h 271"/>
                <a:gd name="T14" fmla="*/ 271 w 272"/>
                <a:gd name="T15" fmla="*/ 135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71">
                  <a:moveTo>
                    <a:pt x="271" y="135"/>
                  </a:moveTo>
                  <a:lnTo>
                    <a:pt x="271" y="135"/>
                  </a:lnTo>
                  <a:cubicBezTo>
                    <a:pt x="271" y="208"/>
                    <a:pt x="209" y="270"/>
                    <a:pt x="135" y="270"/>
                  </a:cubicBezTo>
                  <a:cubicBezTo>
                    <a:pt x="62" y="270"/>
                    <a:pt x="0" y="208"/>
                    <a:pt x="0" y="135"/>
                  </a:cubicBezTo>
                  <a:cubicBezTo>
                    <a:pt x="0" y="62"/>
                    <a:pt x="62" y="0"/>
                    <a:pt x="135" y="0"/>
                  </a:cubicBezTo>
                  <a:cubicBezTo>
                    <a:pt x="209" y="0"/>
                    <a:pt x="271" y="62"/>
                    <a:pt x="271" y="135"/>
                  </a:cubicBezTo>
                  <a:close/>
                  <a:moveTo>
                    <a:pt x="271" y="135"/>
                  </a:moveTo>
                  <a:lnTo>
                    <a:pt x="271" y="135"/>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5" name="Freeform 286">
              <a:extLst>
                <a:ext uri="{FF2B5EF4-FFF2-40B4-BE49-F238E27FC236}">
                  <a16:creationId xmlns:a16="http://schemas.microsoft.com/office/drawing/2014/main" id="{49336BE2-921F-4B0D-B353-DCA291991C8E}"/>
                </a:ext>
              </a:extLst>
            </p:cNvPr>
            <p:cNvSpPr>
              <a:spLocks noChangeArrowheads="1"/>
            </p:cNvSpPr>
            <p:nvPr/>
          </p:nvSpPr>
          <p:spPr bwMode="auto">
            <a:xfrm>
              <a:off x="11998897" y="11090588"/>
              <a:ext cx="187994" cy="188009"/>
            </a:xfrm>
            <a:custGeom>
              <a:avLst/>
              <a:gdLst>
                <a:gd name="T0" fmla="*/ 175 w 294"/>
                <a:gd name="T1" fmla="*/ 276 h 294"/>
                <a:gd name="T2" fmla="*/ 175 w 294"/>
                <a:gd name="T3" fmla="*/ 276 h 294"/>
                <a:gd name="T4" fmla="*/ 276 w 294"/>
                <a:gd name="T5" fmla="*/ 118 h 294"/>
                <a:gd name="T6" fmla="*/ 118 w 294"/>
                <a:gd name="T7" fmla="*/ 16 h 294"/>
                <a:gd name="T8" fmla="*/ 17 w 294"/>
                <a:gd name="T9" fmla="*/ 174 h 294"/>
                <a:gd name="T10" fmla="*/ 175 w 294"/>
                <a:gd name="T11" fmla="*/ 276 h 294"/>
                <a:gd name="T12" fmla="*/ 175 w 294"/>
                <a:gd name="T13" fmla="*/ 276 h 294"/>
                <a:gd name="T14" fmla="*/ 175 w 294"/>
                <a:gd name="T15" fmla="*/ 276 h 2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4" h="294">
                  <a:moveTo>
                    <a:pt x="175" y="276"/>
                  </a:moveTo>
                  <a:lnTo>
                    <a:pt x="175" y="276"/>
                  </a:lnTo>
                  <a:cubicBezTo>
                    <a:pt x="242" y="264"/>
                    <a:pt x="293" y="191"/>
                    <a:pt x="276" y="118"/>
                  </a:cubicBezTo>
                  <a:cubicBezTo>
                    <a:pt x="259" y="45"/>
                    <a:pt x="192" y="0"/>
                    <a:pt x="118" y="16"/>
                  </a:cubicBezTo>
                  <a:cubicBezTo>
                    <a:pt x="45" y="33"/>
                    <a:pt x="0" y="101"/>
                    <a:pt x="17" y="174"/>
                  </a:cubicBezTo>
                  <a:cubicBezTo>
                    <a:pt x="28" y="248"/>
                    <a:pt x="101" y="293"/>
                    <a:pt x="175" y="276"/>
                  </a:cubicBezTo>
                  <a:close/>
                  <a:moveTo>
                    <a:pt x="175" y="276"/>
                  </a:moveTo>
                  <a:lnTo>
                    <a:pt x="175" y="276"/>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5400"/>
            </a:p>
          </p:txBody>
        </p:sp>
      </p:grpSp>
    </p:spTree>
    <p:extLst>
      <p:ext uri="{BB962C8B-B14F-4D97-AF65-F5344CB8AC3E}">
        <p14:creationId xmlns:p14="http://schemas.microsoft.com/office/powerpoint/2010/main" val="26144675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551398" y="1072717"/>
            <a:ext cx="9750175" cy="4118948"/>
          </a:xfrm>
          <a:prstGeom prst="rect">
            <a:avLst/>
          </a:prstGeom>
        </p:spPr>
        <p:txBody>
          <a:bodyPr wrap="square">
            <a:spAutoFit/>
          </a:bodyPr>
          <a:lstStyle/>
          <a:p>
            <a:pPr lvl="0" algn="ctr"/>
            <a:r>
              <a:rPr lang="lt-LT" sz="2800" b="1" dirty="0">
                <a:solidFill>
                  <a:srgbClr val="629DD1">
                    <a:lumMod val="75000"/>
                  </a:srgbClr>
                </a:solidFill>
              </a:rPr>
              <a:t>TEISMO PRAKTIKA</a:t>
            </a:r>
          </a:p>
          <a:p>
            <a:pPr lvl="0" algn="ctr"/>
            <a:endParaRPr lang="lt-LT" sz="2800" dirty="0">
              <a:solidFill>
                <a:srgbClr val="629DD1">
                  <a:lumMod val="75000"/>
                </a:srgbClr>
              </a:solidFill>
            </a:endParaRPr>
          </a:p>
          <a:p>
            <a:pPr lvl="0" algn="ctr">
              <a:lnSpc>
                <a:spcPct val="150000"/>
              </a:lnSpc>
            </a:pPr>
            <a:r>
              <a:rPr lang="lt-LT" sz="2800" b="1" dirty="0">
                <a:solidFill>
                  <a:schemeClr val="accent4">
                    <a:lumMod val="50000"/>
                  </a:schemeClr>
                </a:solidFill>
                <a:cs typeface="+mj-cs"/>
              </a:rPr>
              <a:t>Pažeidimo kvalifikavimui neturi reikšmės, kad atitinkamą sprendimą ruošia ir/ar priima vienas asmuo ar asmenų kolektyvas, nes </a:t>
            </a:r>
            <a:r>
              <a:rPr lang="lt-LT" sz="2800" b="1" u="sng" dirty="0">
                <a:solidFill>
                  <a:schemeClr val="accent4">
                    <a:lumMod val="50000"/>
                  </a:schemeClr>
                </a:solidFill>
                <a:cs typeface="+mj-cs"/>
              </a:rPr>
              <a:t>atsakomybė atsiranda kiekvienam asmeniui, kurio atžvilgiu kyla interesų konfliktas</a:t>
            </a:r>
            <a:r>
              <a:rPr lang="lt-LT" sz="2800" b="1" dirty="0">
                <a:solidFill>
                  <a:schemeClr val="accent4">
                    <a:lumMod val="50000"/>
                  </a:schemeClr>
                </a:solidFill>
                <a:cs typeface="+mj-cs"/>
              </a:rPr>
              <a:t>, prisidėjusiam prie tokio sprendimo priėmimo (</a:t>
            </a:r>
            <a:r>
              <a:rPr lang="lt-LT" sz="2800" b="1" dirty="0" err="1">
                <a:solidFill>
                  <a:schemeClr val="accent4">
                    <a:lumMod val="50000"/>
                  </a:schemeClr>
                </a:solidFill>
                <a:cs typeface="+mj-cs"/>
              </a:rPr>
              <a:t>adm</a:t>
            </a:r>
            <a:r>
              <a:rPr lang="lt-LT" sz="2800" b="1" dirty="0">
                <a:solidFill>
                  <a:schemeClr val="accent4">
                    <a:lumMod val="50000"/>
                  </a:schemeClr>
                </a:solidFill>
                <a:cs typeface="+mj-cs"/>
              </a:rPr>
              <a:t>. byla A-438-1334/2014) </a:t>
            </a:r>
            <a:endParaRPr lang="en-US" sz="2800" b="1" dirty="0">
              <a:solidFill>
                <a:schemeClr val="accent4">
                  <a:lumMod val="50000"/>
                </a:schemeClr>
              </a:solidFill>
              <a:cs typeface="+mj-cs"/>
            </a:endParaRPr>
          </a:p>
        </p:txBody>
      </p:sp>
    </p:spTree>
    <p:extLst>
      <p:ext uri="{BB962C8B-B14F-4D97-AF65-F5344CB8AC3E}">
        <p14:creationId xmlns:p14="http://schemas.microsoft.com/office/powerpoint/2010/main" val="383374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970D73D4-0AEE-4FD7-9C9B-E5E52671C5AC}"/>
              </a:ext>
            </a:extLst>
          </p:cNvPr>
          <p:cNvSpPr txBox="1">
            <a:spLocks noChangeArrowheads="1"/>
          </p:cNvSpPr>
          <p:nvPr/>
        </p:nvSpPr>
        <p:spPr bwMode="auto">
          <a:xfrm>
            <a:off x="2883383" y="727044"/>
            <a:ext cx="7096818" cy="537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994" tIns="46797" rIns="89994" bIns="46797">
            <a:spAutoFit/>
          </a:bodyPr>
          <a:lstStyle>
            <a:lvl1pPr marL="330200" indent="-330200">
              <a:spcBef>
                <a:spcPts val="800"/>
              </a:spcBef>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3200">
                <a:solidFill>
                  <a:srgbClr val="000000"/>
                </a:solidFill>
                <a:latin typeface="Times New Roman" panose="02020603050405020304" pitchFamily="18" charset="0"/>
              </a:defRPr>
            </a:lvl1pPr>
            <a:lvl2pPr>
              <a:spcBef>
                <a:spcPts val="700"/>
              </a:spcBef>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800">
                <a:solidFill>
                  <a:srgbClr val="000000"/>
                </a:solidFill>
                <a:latin typeface="Times New Roman" panose="02020603050405020304" pitchFamily="18" charset="0"/>
              </a:defRPr>
            </a:lvl2pPr>
            <a:lvl3pPr>
              <a:spcBef>
                <a:spcPts val="600"/>
              </a:spcBef>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400">
                <a:solidFill>
                  <a:srgbClr val="000000"/>
                </a:solidFill>
                <a:latin typeface="Times New Roman" panose="02020603050405020304" pitchFamily="18" charset="0"/>
              </a:defRPr>
            </a:lvl3pPr>
            <a:lvl4pPr>
              <a:spcBef>
                <a:spcPts val="500"/>
              </a:spcBef>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000">
                <a:solidFill>
                  <a:srgbClr val="000000"/>
                </a:solidFill>
                <a:latin typeface="Times New Roman" panose="02020603050405020304" pitchFamily="18" charset="0"/>
              </a:defRPr>
            </a:lvl4pPr>
            <a:lvl5pPr>
              <a:spcBef>
                <a:spcPts val="500"/>
              </a:spcBef>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000">
                <a:solidFill>
                  <a:srgbClr val="000000"/>
                </a:solidFill>
                <a:latin typeface="Times New Roman" panose="02020603050405020304" pitchFamily="18"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000">
                <a:solidFill>
                  <a:srgbClr val="000000"/>
                </a:solidFill>
                <a:latin typeface="Times New Roman" panose="02020603050405020304" pitchFamily="18"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000">
                <a:solidFill>
                  <a:srgbClr val="000000"/>
                </a:solidFill>
                <a:latin typeface="Times New Roman" panose="02020603050405020304" pitchFamily="18"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000">
                <a:solidFill>
                  <a:srgbClr val="000000"/>
                </a:solidFill>
                <a:latin typeface="Times New Roman" panose="02020603050405020304" pitchFamily="18"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69025" algn="l"/>
                <a:tab pos="6619875" algn="l"/>
                <a:tab pos="7069138" algn="l"/>
                <a:tab pos="7516813" algn="l"/>
                <a:tab pos="7966075" algn="l"/>
                <a:tab pos="8416925" algn="l"/>
                <a:tab pos="8866188" algn="l"/>
                <a:tab pos="9313863" algn="l"/>
              </a:tabLst>
              <a:defRPr sz="2000">
                <a:solidFill>
                  <a:srgbClr val="000000"/>
                </a:solidFill>
                <a:latin typeface="Times New Roman" panose="02020603050405020304" pitchFamily="18" charset="0"/>
              </a:defRPr>
            </a:lvl9pPr>
          </a:lstStyle>
          <a:p>
            <a:pPr algn="ctr" eaLnBrk="1" hangingPunct="1">
              <a:lnSpc>
                <a:spcPct val="90000"/>
              </a:lnSpc>
            </a:pPr>
            <a:r>
              <a:rPr lang="lt-LT" altLang="lt-LT" b="1" dirty="0">
                <a:solidFill>
                  <a:schemeClr val="accent2">
                    <a:lumMod val="75000"/>
                  </a:schemeClr>
                </a:solidFill>
                <a:latin typeface="DejaVu Sans" charset="0"/>
              </a:rPr>
              <a:t>   Dažniausi pasiteisinimai</a:t>
            </a:r>
            <a:endParaRPr lang="lt-LT" altLang="lt-LT" dirty="0">
              <a:solidFill>
                <a:schemeClr val="accent2">
                  <a:lumMod val="75000"/>
                </a:schemeClr>
              </a:solidFill>
              <a:latin typeface="DejaVu Sans" charset="0"/>
            </a:endParaRPr>
          </a:p>
        </p:txBody>
      </p:sp>
      <p:sp>
        <p:nvSpPr>
          <p:cNvPr id="2" name="Stačiakampis 1">
            <a:extLst>
              <a:ext uri="{FF2B5EF4-FFF2-40B4-BE49-F238E27FC236}">
                <a16:creationId xmlns:a16="http://schemas.microsoft.com/office/drawing/2014/main" id="{AC2A556F-11D3-43A9-8183-E44B43CAE2CB}"/>
              </a:ext>
            </a:extLst>
          </p:cNvPr>
          <p:cNvSpPr/>
          <p:nvPr/>
        </p:nvSpPr>
        <p:spPr>
          <a:xfrm>
            <a:off x="4415414" y="2381713"/>
            <a:ext cx="7096817" cy="1569660"/>
          </a:xfrm>
          <a:prstGeom prst="rect">
            <a:avLst/>
          </a:prstGeom>
        </p:spPr>
        <p:txBody>
          <a:bodyPr wrap="square">
            <a:spAutoFit/>
          </a:bodyPr>
          <a:lstStyle/>
          <a:p>
            <a:pPr algn="ctr">
              <a:spcBef>
                <a:spcPts val="1500"/>
              </a:spcBef>
            </a:pPr>
            <a:r>
              <a:rPr lang="lt-LT" altLang="lt-LT" sz="3200" b="1" dirty="0">
                <a:solidFill>
                  <a:schemeClr val="accent6">
                    <a:lumMod val="75000"/>
                  </a:schemeClr>
                </a:solidFill>
              </a:rPr>
              <a:t>SPRENDIMO PRIĖMIMAS BUVO SUSKIRSTYTAS Į STADIJAS, GALUTINĖJE STADIJOJE NEDALYVAVAU</a:t>
            </a:r>
          </a:p>
        </p:txBody>
      </p:sp>
      <p:sp>
        <p:nvSpPr>
          <p:cNvPr id="9" name="Stačiakampis 8">
            <a:extLst>
              <a:ext uri="{FF2B5EF4-FFF2-40B4-BE49-F238E27FC236}">
                <a16:creationId xmlns:a16="http://schemas.microsoft.com/office/drawing/2014/main" id="{93F9F296-B4DD-4A40-A08D-4AD4CCB41185}"/>
              </a:ext>
            </a:extLst>
          </p:cNvPr>
          <p:cNvSpPr/>
          <p:nvPr/>
        </p:nvSpPr>
        <p:spPr>
          <a:xfrm>
            <a:off x="1302327" y="4980074"/>
            <a:ext cx="10889673" cy="523220"/>
          </a:xfrm>
          <a:prstGeom prst="rect">
            <a:avLst/>
          </a:prstGeom>
        </p:spPr>
        <p:txBody>
          <a:bodyPr wrap="square">
            <a:spAutoFit/>
          </a:bodyPr>
          <a:lstStyle/>
          <a:p>
            <a:r>
              <a:rPr lang="lt-LT" sz="2800" b="1" dirty="0">
                <a:solidFill>
                  <a:srgbClr val="C5000B"/>
                </a:solidFill>
              </a:rPr>
              <a:t>Jokia forma nedalyvauti </a:t>
            </a:r>
            <a:r>
              <a:rPr lang="lt-LT" sz="2800" b="1" u="sng" dirty="0">
                <a:solidFill>
                  <a:srgbClr val="C5000B"/>
                </a:solidFill>
              </a:rPr>
              <a:t>rengiant, svarstant ar priimant </a:t>
            </a:r>
            <a:r>
              <a:rPr lang="lt-LT" sz="2800" b="1" dirty="0">
                <a:solidFill>
                  <a:srgbClr val="C5000B"/>
                </a:solidFill>
              </a:rPr>
              <a:t>sprendimą</a:t>
            </a:r>
          </a:p>
        </p:txBody>
      </p:sp>
      <p:sp>
        <p:nvSpPr>
          <p:cNvPr id="16" name="Freeform 576">
            <a:extLst>
              <a:ext uri="{FF2B5EF4-FFF2-40B4-BE49-F238E27FC236}">
                <a16:creationId xmlns:a16="http://schemas.microsoft.com/office/drawing/2014/main" id="{D1BB4673-3225-4061-A5BA-E4C333815DE9}"/>
              </a:ext>
            </a:extLst>
          </p:cNvPr>
          <p:cNvSpPr>
            <a:spLocks noChangeArrowheads="1"/>
          </p:cNvSpPr>
          <p:nvPr/>
        </p:nvSpPr>
        <p:spPr bwMode="auto">
          <a:xfrm>
            <a:off x="2125064" y="2293451"/>
            <a:ext cx="1898296" cy="1905872"/>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accent6"/>
          </a:solidFill>
          <a:ln>
            <a:noFill/>
          </a:ln>
          <a:effectLst/>
        </p:spPr>
        <p:txBody>
          <a:bodyPr wrap="none" lIns="243785" tIns="121892" rIns="243785" bIns="121892" anchor="ctr"/>
          <a:lstStyle/>
          <a:p>
            <a:pPr>
              <a:defRPr/>
            </a:pPr>
            <a:endParaRPr lang="en-US" dirty="0">
              <a:ea typeface="SimSun" charset="0"/>
            </a:endParaRPr>
          </a:p>
        </p:txBody>
      </p:sp>
    </p:spTree>
    <p:extLst>
      <p:ext uri="{BB962C8B-B14F-4D97-AF65-F5344CB8AC3E}">
        <p14:creationId xmlns:p14="http://schemas.microsoft.com/office/powerpoint/2010/main" val="9521763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463041" y="507751"/>
            <a:ext cx="9875706" cy="5411610"/>
          </a:xfrm>
          <a:prstGeom prst="rect">
            <a:avLst/>
          </a:prstGeom>
        </p:spPr>
        <p:txBody>
          <a:bodyPr wrap="square">
            <a:spAutoFit/>
          </a:bodyPr>
          <a:lstStyle/>
          <a:p>
            <a:pPr algn="ctr"/>
            <a:r>
              <a:rPr lang="lt-LT" sz="2800" b="1" dirty="0">
                <a:solidFill>
                  <a:schemeClr val="accent2">
                    <a:lumMod val="75000"/>
                  </a:schemeClr>
                </a:solidFill>
              </a:rPr>
              <a:t>TEISMO PRAKTIKA</a:t>
            </a:r>
          </a:p>
          <a:p>
            <a:pPr algn="ctr"/>
            <a:endParaRPr lang="lt-LT" sz="2800" dirty="0">
              <a:solidFill>
                <a:schemeClr val="accent2">
                  <a:lumMod val="75000"/>
                </a:schemeClr>
              </a:solidFill>
            </a:endParaRPr>
          </a:p>
          <a:p>
            <a:pPr algn="ctr">
              <a:lnSpc>
                <a:spcPct val="150000"/>
              </a:lnSpc>
            </a:pPr>
            <a:r>
              <a:rPr lang="lt-LT" sz="2800" b="1" dirty="0">
                <a:solidFill>
                  <a:schemeClr val="accent4">
                    <a:lumMod val="50000"/>
                  </a:schemeClr>
                </a:solidFill>
                <a:cs typeface="+mj-cs"/>
              </a:rPr>
              <a:t>Esminės reikšmės bylai išspręsti neturi motyvai, esą asmuo nedalyvavo priimant galutinį sprendimą, nes, teismo nuomone, Įstatymo 11 straipsnyje nustatyta asmens, dirbančio valstybinėje tarnyboje, </a:t>
            </a:r>
            <a:r>
              <a:rPr lang="lt-LT" sz="2800" b="1" u="sng" dirty="0">
                <a:solidFill>
                  <a:schemeClr val="accent4">
                    <a:lumMod val="50000"/>
                  </a:schemeClr>
                </a:solidFill>
                <a:cs typeface="+mj-cs"/>
              </a:rPr>
              <a:t>pareiga nusišalinti neturėtų būti suprantama pernelyg siaurai, o sprendimo priėmimas neturėtų būti suprantamas tik kaip galutinio sprendimo priėmimas</a:t>
            </a:r>
            <a:r>
              <a:rPr lang="lt-LT" sz="2800" b="1" dirty="0">
                <a:solidFill>
                  <a:schemeClr val="accent4">
                    <a:lumMod val="50000"/>
                  </a:schemeClr>
                </a:solidFill>
                <a:cs typeface="+mj-cs"/>
              </a:rPr>
              <a:t> </a:t>
            </a:r>
          </a:p>
          <a:p>
            <a:pPr algn="ctr">
              <a:lnSpc>
                <a:spcPct val="150000"/>
              </a:lnSpc>
            </a:pPr>
            <a:r>
              <a:rPr lang="lt-LT" sz="2800" b="1" dirty="0">
                <a:solidFill>
                  <a:schemeClr val="accent4">
                    <a:lumMod val="50000"/>
                  </a:schemeClr>
                </a:solidFill>
                <a:cs typeface="+mj-cs"/>
              </a:rPr>
              <a:t>(</a:t>
            </a:r>
            <a:r>
              <a:rPr lang="lt-LT" sz="2800" b="1" dirty="0" err="1">
                <a:solidFill>
                  <a:schemeClr val="accent4">
                    <a:lumMod val="50000"/>
                  </a:schemeClr>
                </a:solidFill>
                <a:cs typeface="+mj-cs"/>
              </a:rPr>
              <a:t>adm</a:t>
            </a:r>
            <a:r>
              <a:rPr lang="lt-LT" sz="2800" b="1" dirty="0">
                <a:solidFill>
                  <a:schemeClr val="accent4">
                    <a:lumMod val="50000"/>
                  </a:schemeClr>
                </a:solidFill>
                <a:cs typeface="+mj-cs"/>
              </a:rPr>
              <a:t>. byla Nr. eA-554-602/2018)</a:t>
            </a:r>
            <a:endParaRPr lang="en-US" sz="2800" b="1" dirty="0">
              <a:solidFill>
                <a:schemeClr val="accent4">
                  <a:lumMod val="50000"/>
                </a:schemeClr>
              </a:solidFill>
              <a:cs typeface="+mj-cs"/>
            </a:endParaRPr>
          </a:p>
        </p:txBody>
      </p:sp>
    </p:spTree>
    <p:extLst>
      <p:ext uri="{BB962C8B-B14F-4D97-AF65-F5344CB8AC3E}">
        <p14:creationId xmlns:p14="http://schemas.microsoft.com/office/powerpoint/2010/main" val="2952956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862" y="1887345"/>
            <a:ext cx="7687519" cy="469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AutoShape 5"/>
          <p:cNvSpPr>
            <a:spLocks/>
          </p:cNvSpPr>
          <p:nvPr/>
        </p:nvSpPr>
        <p:spPr bwMode="auto">
          <a:xfrm>
            <a:off x="905651" y="641073"/>
            <a:ext cx="6416675" cy="1993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5" tIns="25395" rIns="25395" bIns="25395" anchor="ctr"/>
          <a:lstStyle/>
          <a:p>
            <a:pPr defTabSz="914217">
              <a:defRPr/>
            </a:pPr>
            <a:r>
              <a:rPr lang="lt-LT" sz="3200" b="1" dirty="0">
                <a:solidFill>
                  <a:schemeClr val="tx1">
                    <a:lumMod val="50000"/>
                    <a:lumOff val="50000"/>
                  </a:schemeClr>
                </a:solidFill>
              </a:rPr>
              <a:t>Privačių interesų deklaravimas</a:t>
            </a:r>
            <a:endParaRPr lang="lt-LT" altLang="lt-LT" sz="3200" b="1" dirty="0">
              <a:solidFill>
                <a:schemeClr val="tx1">
                  <a:lumMod val="50000"/>
                  <a:lumOff val="50000"/>
                </a:schemeClr>
              </a:solidFill>
            </a:endParaRPr>
          </a:p>
          <a:p>
            <a:pPr defTabSz="914217">
              <a:defRPr/>
            </a:pPr>
            <a:r>
              <a:rPr lang="lt-LT" sz="3200" b="1" dirty="0">
                <a:solidFill>
                  <a:schemeClr val="accent3">
                    <a:lumMod val="50000"/>
                  </a:schemeClr>
                </a:solidFill>
                <a:latin typeface="Lato Regular"/>
                <a:cs typeface="Lato Regular"/>
              </a:rPr>
              <a:t> </a:t>
            </a:r>
            <a:endParaRPr lang="es-ES" sz="3200" b="1" dirty="0">
              <a:solidFill>
                <a:schemeClr val="accent3">
                  <a:lumMod val="50000"/>
                </a:schemeClr>
              </a:solidFill>
              <a:latin typeface="Lato Regular"/>
              <a:cs typeface="Lato Regular"/>
            </a:endParaRPr>
          </a:p>
        </p:txBody>
      </p:sp>
      <p:grpSp>
        <p:nvGrpSpPr>
          <p:cNvPr id="70660" name="Group 2"/>
          <p:cNvGrpSpPr>
            <a:grpSpLocks/>
          </p:cNvGrpSpPr>
          <p:nvPr/>
        </p:nvGrpSpPr>
        <p:grpSpPr bwMode="auto">
          <a:xfrm>
            <a:off x="905651" y="1702697"/>
            <a:ext cx="6142421" cy="68119"/>
            <a:chOff x="1656567" y="3759390"/>
            <a:chExt cx="7165476" cy="93579"/>
          </a:xfrm>
        </p:grpSpPr>
        <p:sp>
          <p:nvSpPr>
            <p:cNvPr id="2" name="Rectangle 1"/>
            <p:cNvSpPr/>
            <p:nvPr/>
          </p:nvSpPr>
          <p:spPr>
            <a:xfrm>
              <a:off x="1656567" y="3759390"/>
              <a:ext cx="1791639" cy="9357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p>
          </p:txBody>
        </p:sp>
        <p:sp>
          <p:nvSpPr>
            <p:cNvPr id="7" name="Rectangle 6"/>
            <p:cNvSpPr/>
            <p:nvPr/>
          </p:nvSpPr>
          <p:spPr>
            <a:xfrm>
              <a:off x="3448206" y="3759390"/>
              <a:ext cx="1791099" cy="9357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p>
          </p:txBody>
        </p:sp>
        <p:sp>
          <p:nvSpPr>
            <p:cNvPr id="8" name="Rectangle 7"/>
            <p:cNvSpPr/>
            <p:nvPr/>
          </p:nvSpPr>
          <p:spPr>
            <a:xfrm>
              <a:off x="5239305" y="3759390"/>
              <a:ext cx="1791639" cy="9357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p>
          </p:txBody>
        </p:sp>
        <p:sp>
          <p:nvSpPr>
            <p:cNvPr id="9" name="Rectangle 8"/>
            <p:cNvSpPr/>
            <p:nvPr/>
          </p:nvSpPr>
          <p:spPr>
            <a:xfrm>
              <a:off x="7030944" y="3759390"/>
              <a:ext cx="1791099" cy="93579"/>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p>
          </p:txBody>
        </p:sp>
      </p:grpSp>
      <p:sp>
        <p:nvSpPr>
          <p:cNvPr id="14" name="TextBox 13"/>
          <p:cNvSpPr txBox="1"/>
          <p:nvPr/>
        </p:nvSpPr>
        <p:spPr>
          <a:xfrm>
            <a:off x="7820621" y="1862517"/>
            <a:ext cx="2543287" cy="1384995"/>
          </a:xfrm>
          <a:prstGeom prst="rect">
            <a:avLst/>
          </a:prstGeom>
          <a:noFill/>
        </p:spPr>
        <p:txBody>
          <a:bodyPr wrap="square" rtlCol="0">
            <a:spAutoFit/>
          </a:bodyPr>
          <a:lstStyle/>
          <a:p>
            <a:pPr algn="ctr"/>
            <a:r>
              <a:rPr lang="lt-LT" sz="2800" b="1" dirty="0">
                <a:solidFill>
                  <a:schemeClr val="tx1">
                    <a:lumMod val="65000"/>
                    <a:lumOff val="35000"/>
                  </a:schemeClr>
                </a:solidFill>
              </a:rPr>
              <a:t>Tai kodėl tu manimi nepasitiki?</a:t>
            </a:r>
            <a:endParaRPr lang="en-US" sz="2800" b="1" dirty="0">
              <a:solidFill>
                <a:schemeClr val="tx1">
                  <a:lumMod val="65000"/>
                  <a:lumOff val="35000"/>
                </a:schemeClr>
              </a:solidFill>
            </a:endParaRPr>
          </a:p>
        </p:txBody>
      </p:sp>
    </p:spTree>
    <p:extLst>
      <p:ext uri="{BB962C8B-B14F-4D97-AF65-F5344CB8AC3E}">
        <p14:creationId xmlns:p14="http://schemas.microsoft.com/office/powerpoint/2010/main" val="1026803770"/>
      </p:ext>
    </p:extLst>
  </p:cSld>
  <p:clrMapOvr>
    <a:masterClrMapping/>
  </p:clrMapOvr>
  <p:transition advClick="0" advTm="4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92232" y="406898"/>
            <a:ext cx="10515600" cy="1460500"/>
          </a:xfrm>
        </p:spPr>
        <p:txBody>
          <a:bodyPr>
            <a:noAutofit/>
          </a:bodyPr>
          <a:lstStyle/>
          <a:p>
            <a:pPr algn="ctr"/>
            <a:r>
              <a:rPr lang="lt-LT" altLang="lt-LT" sz="2400" b="1" dirty="0">
                <a:solidFill>
                  <a:srgbClr val="5AA2AE"/>
                </a:solidFill>
                <a:latin typeface="DejaVu Sans" charset="0"/>
              </a:rPr>
              <a:t>PRIVAČIŲ INTERESŲ DEKLARACIJA</a:t>
            </a:r>
            <a:endParaRPr lang="en-US" sz="2400" dirty="0">
              <a:solidFill>
                <a:srgbClr val="5AA2AE"/>
              </a:solidFill>
            </a:endParaRPr>
          </a:p>
        </p:txBody>
      </p:sp>
      <p:sp>
        <p:nvSpPr>
          <p:cNvPr id="3" name="Turinio vietos rezervavimo ženklas 2"/>
          <p:cNvSpPr>
            <a:spLocks noGrp="1"/>
          </p:cNvSpPr>
          <p:nvPr>
            <p:ph idx="1"/>
          </p:nvPr>
        </p:nvSpPr>
        <p:spPr>
          <a:xfrm>
            <a:off x="1022684" y="1391329"/>
            <a:ext cx="10385148" cy="4564301"/>
          </a:xfrm>
        </p:spPr>
        <p:txBody>
          <a:bodyPr>
            <a:normAutofit fontScale="92500" lnSpcReduction="20000"/>
          </a:bodyPr>
          <a:lstStyle/>
          <a:p>
            <a:pPr marL="0" lvl="0" indent="0" algn="just">
              <a:spcBef>
                <a:spcPts val="550"/>
              </a:spcBef>
              <a:buClr>
                <a:srgbClr val="5AA2AE"/>
              </a:buClr>
              <a:buNone/>
            </a:pPr>
            <a:endParaRPr lang="lt-LT" sz="4000" b="1" dirty="0">
              <a:solidFill>
                <a:srgbClr val="FFC000"/>
              </a:solidFill>
            </a:endParaRPr>
          </a:p>
          <a:p>
            <a:pPr marL="0" indent="0" algn="just">
              <a:spcBef>
                <a:spcPts val="550"/>
              </a:spcBef>
              <a:buClr>
                <a:srgbClr val="5AA2AE"/>
              </a:buClr>
              <a:buNone/>
            </a:pPr>
            <a:r>
              <a:rPr lang="lt-LT" sz="4000" b="1" dirty="0">
                <a:solidFill>
                  <a:srgbClr val="FFC000"/>
                </a:solidFill>
              </a:rPr>
              <a:t>Nuo 2020 m. sausio 1 d.:</a:t>
            </a:r>
          </a:p>
          <a:p>
            <a:pPr algn="just">
              <a:spcBef>
                <a:spcPts val="550"/>
              </a:spcBef>
              <a:buClr>
                <a:srgbClr val="5AA2AE"/>
              </a:buClr>
              <a:buFont typeface="Wingdings" panose="05000000000000000000" pitchFamily="2" charset="2"/>
              <a:buChar char="Ø"/>
            </a:pPr>
            <a:endParaRPr lang="lt-LT" sz="4000" dirty="0">
              <a:solidFill>
                <a:srgbClr val="FFC000"/>
              </a:solidFill>
            </a:endParaRPr>
          </a:p>
          <a:p>
            <a:pPr algn="just">
              <a:spcBef>
                <a:spcPts val="550"/>
              </a:spcBef>
              <a:buClr>
                <a:srgbClr val="5AA2AE"/>
              </a:buClr>
            </a:pPr>
            <a:r>
              <a:rPr lang="lt-LT" sz="4000" dirty="0">
                <a:solidFill>
                  <a:srgbClr val="FFC000"/>
                </a:solidFill>
              </a:rPr>
              <a:t>	 </a:t>
            </a:r>
            <a:r>
              <a:rPr lang="lt-LT" sz="4000" b="1" dirty="0">
                <a:solidFill>
                  <a:schemeClr val="tx1">
                    <a:lumMod val="50000"/>
                    <a:lumOff val="50000"/>
                  </a:schemeClr>
                </a:solidFill>
              </a:rPr>
              <a:t>Deklaracijos forma ir pateikimo būdas nesikeis</a:t>
            </a:r>
          </a:p>
          <a:p>
            <a:pPr algn="just">
              <a:spcBef>
                <a:spcPts val="550"/>
              </a:spcBef>
              <a:buClr>
                <a:srgbClr val="5AA2AE"/>
              </a:buClr>
            </a:pPr>
            <a:endParaRPr lang="lt-LT" sz="4000" b="1" dirty="0">
              <a:solidFill>
                <a:schemeClr val="tx1">
                  <a:lumMod val="50000"/>
                  <a:lumOff val="50000"/>
                </a:schemeClr>
              </a:solidFill>
            </a:endParaRPr>
          </a:p>
          <a:p>
            <a:pPr algn="just">
              <a:spcBef>
                <a:spcPts val="550"/>
              </a:spcBef>
              <a:buClr>
                <a:srgbClr val="5AA2AE"/>
              </a:buClr>
            </a:pPr>
            <a:r>
              <a:rPr lang="lt-LT" sz="4000" b="1" dirty="0">
                <a:solidFill>
                  <a:schemeClr val="tx1">
                    <a:lumMod val="50000"/>
                    <a:lumOff val="50000"/>
                  </a:schemeClr>
                </a:solidFill>
              </a:rPr>
              <a:t>	 Aktualių deklaracijų duomenys bus vieši</a:t>
            </a:r>
          </a:p>
          <a:p>
            <a:pPr>
              <a:spcBef>
                <a:spcPts val="550"/>
              </a:spcBef>
              <a:buClr>
                <a:srgbClr val="5AA2AE"/>
              </a:buClr>
            </a:pPr>
            <a:endParaRPr lang="lt-LT" sz="4000" b="1" dirty="0">
              <a:solidFill>
                <a:schemeClr val="tx1">
                  <a:lumMod val="50000"/>
                  <a:lumOff val="50000"/>
                </a:schemeClr>
              </a:solidFill>
            </a:endParaRPr>
          </a:p>
          <a:p>
            <a:pPr>
              <a:spcBef>
                <a:spcPts val="550"/>
              </a:spcBef>
              <a:buClr>
                <a:srgbClr val="5AA2AE"/>
              </a:buClr>
            </a:pPr>
            <a:r>
              <a:rPr lang="lt-LT" sz="4000" b="1" dirty="0">
                <a:solidFill>
                  <a:schemeClr val="tx1">
                    <a:lumMod val="50000"/>
                    <a:lumOff val="50000"/>
                  </a:schemeClr>
                </a:solidFill>
              </a:rPr>
              <a:t>	 Rekomenduotina peržiūrėti pateiktas deklaracijas (ne anksčiau kaip 2020 m. sausio 1 d.)</a:t>
            </a:r>
          </a:p>
          <a:p>
            <a:pPr marL="0" lvl="0" indent="0" algn="just">
              <a:spcBef>
                <a:spcPts val="550"/>
              </a:spcBef>
              <a:buClr>
                <a:srgbClr val="5AA2AE"/>
              </a:buClr>
              <a:buNone/>
            </a:pPr>
            <a:endParaRPr lang="lt-LT" sz="4000" b="1" dirty="0">
              <a:solidFill>
                <a:srgbClr val="FFC000"/>
              </a:solidFill>
            </a:endParaRPr>
          </a:p>
          <a:p>
            <a:pPr marL="0" lvl="0" indent="0" algn="just">
              <a:spcBef>
                <a:spcPts val="550"/>
              </a:spcBef>
              <a:buClr>
                <a:srgbClr val="5AA2AE"/>
              </a:buClr>
              <a:buNone/>
            </a:pPr>
            <a:endParaRPr lang="lt-LT" sz="4000" b="1" dirty="0">
              <a:solidFill>
                <a:srgbClr val="FFC000"/>
              </a:solidFill>
            </a:endParaRPr>
          </a:p>
          <a:p>
            <a:pPr marL="0" lvl="0" indent="0" algn="just">
              <a:spcBef>
                <a:spcPts val="550"/>
              </a:spcBef>
              <a:buClr>
                <a:srgbClr val="5AA2AE"/>
              </a:buClr>
              <a:buNone/>
            </a:pPr>
            <a:endParaRPr lang="lt-LT" sz="4000" dirty="0">
              <a:solidFill>
                <a:srgbClr val="FFC000"/>
              </a:solidFill>
            </a:endParaRPr>
          </a:p>
          <a:p>
            <a:pPr marL="0" lvl="0" indent="0" algn="just">
              <a:spcBef>
                <a:spcPts val="550"/>
              </a:spcBef>
              <a:buClr>
                <a:srgbClr val="5AA2AE"/>
              </a:buClr>
              <a:buNone/>
            </a:pPr>
            <a:endParaRPr lang="lt-LT" sz="4000" dirty="0">
              <a:solidFill>
                <a:srgbClr val="FFC000"/>
              </a:solidFill>
            </a:endParaRPr>
          </a:p>
        </p:txBody>
      </p:sp>
    </p:spTree>
    <p:extLst>
      <p:ext uri="{BB962C8B-B14F-4D97-AF65-F5344CB8AC3E}">
        <p14:creationId xmlns:p14="http://schemas.microsoft.com/office/powerpoint/2010/main" val="151518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932622" cy="1325563"/>
          </a:xfrm>
        </p:spPr>
        <p:txBody>
          <a:bodyPr>
            <a:noAutofit/>
          </a:bodyPr>
          <a:lstStyle/>
          <a:p>
            <a:pPr algn="ctr"/>
            <a:r>
              <a:rPr lang="lt-LT" altLang="lt-LT" sz="2800" b="1" dirty="0">
                <a:solidFill>
                  <a:srgbClr val="5AA2AE"/>
                </a:solidFill>
                <a:latin typeface="DejaVu Sans" charset="0"/>
              </a:rPr>
              <a:t>VIEŠŲJŲ IR PRIVAČIŲ INTERESŲ DERINIMO ĮSTATYMAS</a:t>
            </a:r>
            <a:endParaRPr lang="en-US" sz="3200" dirty="0"/>
          </a:p>
        </p:txBody>
      </p:sp>
      <p:sp>
        <p:nvSpPr>
          <p:cNvPr id="3" name="Turinio vietos rezervavimo ženklas 2"/>
          <p:cNvSpPr>
            <a:spLocks noGrp="1"/>
          </p:cNvSpPr>
          <p:nvPr>
            <p:ph idx="1"/>
          </p:nvPr>
        </p:nvSpPr>
        <p:spPr>
          <a:xfrm>
            <a:off x="838200" y="1443240"/>
            <a:ext cx="10515600" cy="4351338"/>
          </a:xfrm>
        </p:spPr>
        <p:txBody>
          <a:bodyPr/>
          <a:lstStyle/>
          <a:p>
            <a:pPr marL="0" lvl="0" indent="0">
              <a:spcBef>
                <a:spcPts val="550"/>
              </a:spcBef>
              <a:buClr>
                <a:srgbClr val="629DD1">
                  <a:lumMod val="75000"/>
                </a:srgbClr>
              </a:buClr>
              <a:buNone/>
            </a:pPr>
            <a:r>
              <a:rPr lang="lt-LT" altLang="lt-LT" sz="3200" b="1" u="sng" dirty="0">
                <a:solidFill>
                  <a:srgbClr val="FFC000"/>
                </a:solidFill>
              </a:rPr>
              <a:t>TIKSLAI:</a:t>
            </a:r>
          </a:p>
          <a:p>
            <a:pPr marL="0" lvl="0" indent="0">
              <a:spcBef>
                <a:spcPts val="550"/>
              </a:spcBef>
              <a:buClr>
                <a:srgbClr val="629DD1">
                  <a:lumMod val="75000"/>
                </a:srgbClr>
              </a:buClr>
              <a:buNone/>
            </a:pPr>
            <a:endParaRPr lang="lt-LT" altLang="lt-LT" sz="3200" u="sng" dirty="0">
              <a:solidFill>
                <a:srgbClr val="4C4C4C"/>
              </a:solidFill>
            </a:endParaRPr>
          </a:p>
          <a:p>
            <a:pPr marL="342900" lvl="0" indent="-342900">
              <a:spcBef>
                <a:spcPts val="550"/>
              </a:spcBef>
              <a:spcAft>
                <a:spcPts val="1200"/>
              </a:spcAft>
              <a:buClr>
                <a:srgbClr val="629DD1">
                  <a:lumMod val="75000"/>
                </a:srgbClr>
              </a:buClr>
              <a:buFont typeface="Wingdings" panose="05000000000000000000" pitchFamily="2" charset="2"/>
              <a:buChar char="Ø"/>
            </a:pPr>
            <a:r>
              <a:rPr lang="lt-LT" altLang="lt-LT" sz="3200" dirty="0">
                <a:solidFill>
                  <a:srgbClr val="4C4C4C"/>
                </a:solidFill>
              </a:rPr>
              <a:t> </a:t>
            </a:r>
            <a:r>
              <a:rPr lang="lt-LT" altLang="lt-LT" sz="3200" b="1" dirty="0">
                <a:solidFill>
                  <a:schemeClr val="tx1">
                    <a:lumMod val="50000"/>
                    <a:lumOff val="50000"/>
                  </a:schemeClr>
                </a:solidFill>
              </a:rPr>
              <a:t>Suderinti privačius ir viešuosius interesus</a:t>
            </a:r>
          </a:p>
          <a:p>
            <a:pPr marL="342900" lvl="0" indent="-342900">
              <a:spcBef>
                <a:spcPts val="550"/>
              </a:spcBef>
              <a:spcAft>
                <a:spcPts val="1200"/>
              </a:spcAft>
              <a:buClr>
                <a:srgbClr val="629DD1">
                  <a:lumMod val="75000"/>
                </a:srgbClr>
              </a:buClr>
              <a:buFont typeface="Wingdings" panose="05000000000000000000" pitchFamily="2" charset="2"/>
              <a:buChar char="Ø"/>
            </a:pPr>
            <a:r>
              <a:rPr lang="lt-LT" altLang="lt-LT" sz="3200" b="1" dirty="0">
                <a:solidFill>
                  <a:schemeClr val="tx1">
                    <a:lumMod val="50000"/>
                    <a:lumOff val="50000"/>
                  </a:schemeClr>
                </a:solidFill>
              </a:rPr>
              <a:t> Užtikrinti viešųjų interesų pirmenybę priimant sprendimus</a:t>
            </a:r>
          </a:p>
          <a:p>
            <a:pPr marL="342900" lvl="0" indent="-342900">
              <a:spcBef>
                <a:spcPts val="550"/>
              </a:spcBef>
              <a:spcAft>
                <a:spcPts val="1200"/>
              </a:spcAft>
              <a:buClr>
                <a:srgbClr val="629DD1">
                  <a:lumMod val="75000"/>
                </a:srgbClr>
              </a:buClr>
              <a:buFont typeface="Wingdings" panose="05000000000000000000" pitchFamily="2" charset="2"/>
              <a:buChar char="Ø"/>
            </a:pPr>
            <a:r>
              <a:rPr lang="lt-LT" altLang="lt-LT" sz="3200" b="1" dirty="0">
                <a:solidFill>
                  <a:schemeClr val="tx1">
                    <a:lumMod val="50000"/>
                    <a:lumOff val="50000"/>
                  </a:schemeClr>
                </a:solidFill>
              </a:rPr>
              <a:t> Įtvirtinti priimamų sprendimų nešališkumą</a:t>
            </a:r>
          </a:p>
          <a:p>
            <a:pPr marL="342900" lvl="0" indent="-342900">
              <a:spcBef>
                <a:spcPts val="550"/>
              </a:spcBef>
              <a:spcAft>
                <a:spcPts val="1200"/>
              </a:spcAft>
              <a:buClr>
                <a:srgbClr val="629DD1">
                  <a:lumMod val="75000"/>
                </a:srgbClr>
              </a:buClr>
              <a:buFont typeface="Wingdings" panose="05000000000000000000" pitchFamily="2" charset="2"/>
              <a:buChar char="Ø"/>
            </a:pPr>
            <a:r>
              <a:rPr lang="lt-LT" altLang="lt-LT" sz="3200" b="1" dirty="0">
                <a:solidFill>
                  <a:schemeClr val="tx1">
                    <a:lumMod val="50000"/>
                    <a:lumOff val="50000"/>
                  </a:schemeClr>
                </a:solidFill>
              </a:rPr>
              <a:t> Užkirsti kelią atsirasti ir plisti korupcijai valstybinėje tarnyboje</a:t>
            </a:r>
          </a:p>
          <a:p>
            <a:pPr marL="342900" lvl="0" indent="-342900">
              <a:spcBef>
                <a:spcPts val="550"/>
              </a:spcBef>
              <a:buClr>
                <a:srgbClr val="629DD1">
                  <a:lumMod val="75000"/>
                </a:srgbClr>
              </a:buClr>
              <a:buFont typeface="Wingdings" panose="05000000000000000000" pitchFamily="2" charset="2"/>
              <a:buChar char="Ø"/>
            </a:pPr>
            <a:endParaRPr lang="lt-LT" altLang="lt-LT" sz="3200" dirty="0">
              <a:solidFill>
                <a:srgbClr val="4C4C4C"/>
              </a:solidFill>
            </a:endParaRPr>
          </a:p>
          <a:p>
            <a:pPr marL="0" indent="0">
              <a:buNone/>
            </a:pPr>
            <a:endParaRPr lang="en-US" dirty="0"/>
          </a:p>
        </p:txBody>
      </p:sp>
    </p:spTree>
    <p:extLst>
      <p:ext uri="{BB962C8B-B14F-4D97-AF65-F5344CB8AC3E}">
        <p14:creationId xmlns:p14="http://schemas.microsoft.com/office/powerpoint/2010/main" val="123435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rotWithShape="1">
          <a:blip r:embed="rId3"/>
          <a:srcRect l="10740" t="18666" r="9310" b="11515"/>
          <a:stretch/>
        </p:blipFill>
        <p:spPr>
          <a:xfrm>
            <a:off x="1612667" y="299256"/>
            <a:ext cx="9110749" cy="6116307"/>
          </a:xfrm>
          <a:prstGeom prst="rect">
            <a:avLst/>
          </a:prstGeom>
        </p:spPr>
      </p:pic>
    </p:spTree>
    <p:extLst>
      <p:ext uri="{BB962C8B-B14F-4D97-AF65-F5344CB8AC3E}">
        <p14:creationId xmlns:p14="http://schemas.microsoft.com/office/powerpoint/2010/main" val="3204026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rotWithShape="1">
          <a:blip r:embed="rId3"/>
          <a:srcRect l="2353" t="17940" r="4652" b="10060"/>
          <a:stretch/>
        </p:blipFill>
        <p:spPr>
          <a:xfrm>
            <a:off x="814646" y="249382"/>
            <a:ext cx="10558675" cy="6284422"/>
          </a:xfrm>
          <a:prstGeom prst="rect">
            <a:avLst/>
          </a:prstGeom>
        </p:spPr>
      </p:pic>
    </p:spTree>
    <p:extLst>
      <p:ext uri="{BB962C8B-B14F-4D97-AF65-F5344CB8AC3E}">
        <p14:creationId xmlns:p14="http://schemas.microsoft.com/office/powerpoint/2010/main" val="486409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p:cNvPicPr>
            <a:picLocks noChangeAspect="1"/>
          </p:cNvPicPr>
          <p:nvPr/>
        </p:nvPicPr>
        <p:blipFill rotWithShape="1">
          <a:blip r:embed="rId3"/>
          <a:srcRect l="5149" t="18424" r="6142" b="9575"/>
          <a:stretch/>
        </p:blipFill>
        <p:spPr>
          <a:xfrm>
            <a:off x="881147" y="133004"/>
            <a:ext cx="10540540" cy="6576766"/>
          </a:xfrm>
          <a:prstGeom prst="rect">
            <a:avLst/>
          </a:prstGeom>
        </p:spPr>
      </p:pic>
    </p:spTree>
    <p:extLst>
      <p:ext uri="{BB962C8B-B14F-4D97-AF65-F5344CB8AC3E}">
        <p14:creationId xmlns:p14="http://schemas.microsoft.com/office/powerpoint/2010/main" val="571013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466332"/>
            <a:ext cx="7424651" cy="1460500"/>
          </a:xfrm>
        </p:spPr>
        <p:txBody>
          <a:bodyPr>
            <a:noAutofit/>
          </a:bodyPr>
          <a:lstStyle/>
          <a:p>
            <a:r>
              <a:rPr lang="en-US" altLang="lt-LT" sz="2800" b="1" dirty="0">
                <a:solidFill>
                  <a:srgbClr val="5AA2AE"/>
                </a:solidFill>
                <a:latin typeface="DejaVu Sans" charset="0"/>
              </a:rPr>
              <a:t>D</a:t>
            </a:r>
            <a:r>
              <a:rPr lang="lt-LT" altLang="lt-LT" sz="2800" b="1" dirty="0" err="1">
                <a:solidFill>
                  <a:srgbClr val="5AA2AE"/>
                </a:solidFill>
                <a:latin typeface="DejaVu Sans" charset="0"/>
              </a:rPr>
              <a:t>eklaracijos</a:t>
            </a:r>
            <a:r>
              <a:rPr lang="lt-LT" altLang="lt-LT" sz="2800" b="1" dirty="0">
                <a:solidFill>
                  <a:srgbClr val="5AA2AE"/>
                </a:solidFill>
                <a:latin typeface="DejaVu Sans" charset="0"/>
              </a:rPr>
              <a:t> turinys iki 2019 -12-31</a:t>
            </a:r>
            <a:endParaRPr lang="en-US" sz="2800" dirty="0">
              <a:solidFill>
                <a:srgbClr val="5AA2AE"/>
              </a:solidFill>
            </a:endParaRPr>
          </a:p>
        </p:txBody>
      </p:sp>
      <p:sp>
        <p:nvSpPr>
          <p:cNvPr id="3" name="Turinio vietos rezervavimo ženklas 2"/>
          <p:cNvSpPr>
            <a:spLocks noGrp="1"/>
          </p:cNvSpPr>
          <p:nvPr>
            <p:ph idx="1"/>
          </p:nvPr>
        </p:nvSpPr>
        <p:spPr>
          <a:xfrm>
            <a:off x="838200" y="2058114"/>
            <a:ext cx="10515600" cy="3675153"/>
          </a:xfrm>
        </p:spPr>
        <p:txBody>
          <a:bodyPr>
            <a:normAutofit/>
          </a:bodyPr>
          <a:lstStyle/>
          <a:p>
            <a:pPr marL="0" indent="0">
              <a:buNone/>
            </a:pPr>
            <a:r>
              <a:rPr lang="lt-LT" dirty="0">
                <a:solidFill>
                  <a:schemeClr val="accent6">
                    <a:lumMod val="50000"/>
                  </a:schemeClr>
                </a:solidFill>
              </a:rPr>
              <a:t>Deklaruojantis asmuo deklaracijoje privalo nurodyti šiuos </a:t>
            </a:r>
            <a:endParaRPr lang="en-US" dirty="0">
              <a:solidFill>
                <a:schemeClr val="accent6">
                  <a:lumMod val="50000"/>
                </a:schemeClr>
              </a:solidFill>
            </a:endParaRPr>
          </a:p>
          <a:p>
            <a:pPr marL="0" indent="0">
              <a:buNone/>
            </a:pPr>
            <a:r>
              <a:rPr lang="lt-LT" b="1" dirty="0">
                <a:solidFill>
                  <a:schemeClr val="accent6">
                    <a:lumMod val="50000"/>
                  </a:schemeClr>
                </a:solidFill>
              </a:rPr>
              <a:t>savo ir sutuoktinio, sugyventinio, partnerio</a:t>
            </a:r>
            <a:r>
              <a:rPr lang="lt-LT" dirty="0">
                <a:solidFill>
                  <a:schemeClr val="accent6">
                    <a:lumMod val="50000"/>
                  </a:schemeClr>
                </a:solidFill>
              </a:rPr>
              <a:t> duomenis:</a:t>
            </a:r>
          </a:p>
          <a:p>
            <a:pPr marL="0" indent="0">
              <a:buNone/>
            </a:pPr>
            <a:r>
              <a:rPr lang="en-US" dirty="0">
                <a:solidFill>
                  <a:schemeClr val="accent6">
                    <a:lumMod val="50000"/>
                  </a:schemeClr>
                </a:solidFill>
              </a:rPr>
              <a:t>- </a:t>
            </a:r>
            <a:r>
              <a:rPr lang="lt-LT" dirty="0">
                <a:solidFill>
                  <a:schemeClr val="accent6">
                    <a:lumMod val="50000"/>
                  </a:schemeClr>
                </a:solidFill>
              </a:rPr>
              <a:t>vardą, pavardę, asmens kodą, </a:t>
            </a:r>
            <a:r>
              <a:rPr lang="lt-LT" b="1" dirty="0">
                <a:solidFill>
                  <a:schemeClr val="accent6">
                    <a:lumMod val="50000"/>
                  </a:schemeClr>
                </a:solidFill>
              </a:rPr>
              <a:t>darbovietę (darbovietes) ir pareigas</a:t>
            </a:r>
            <a:r>
              <a:rPr lang="lt-LT" dirty="0">
                <a:solidFill>
                  <a:schemeClr val="accent6">
                    <a:lumMod val="50000"/>
                  </a:schemeClr>
                </a:solidFill>
              </a:rPr>
              <a:t>;</a:t>
            </a:r>
          </a:p>
          <a:p>
            <a:pPr marL="0" indent="0">
              <a:buNone/>
            </a:pPr>
            <a:r>
              <a:rPr lang="en-US" dirty="0">
                <a:solidFill>
                  <a:schemeClr val="accent6">
                    <a:lumMod val="50000"/>
                  </a:schemeClr>
                </a:solidFill>
              </a:rPr>
              <a:t>- </a:t>
            </a:r>
            <a:r>
              <a:rPr lang="lt-LT" b="1" dirty="0">
                <a:solidFill>
                  <a:schemeClr val="accent6">
                    <a:lumMod val="50000"/>
                  </a:schemeClr>
                </a:solidFill>
              </a:rPr>
              <a:t>juridinį asmenį, kurio dalyvis</a:t>
            </a:r>
            <a:r>
              <a:rPr lang="lt-LT" dirty="0">
                <a:solidFill>
                  <a:schemeClr val="accent6">
                    <a:lumMod val="50000"/>
                  </a:schemeClr>
                </a:solidFill>
              </a:rPr>
              <a:t> jis ar jo sutuoktinis, sugyventinis, partneris yra;</a:t>
            </a:r>
          </a:p>
          <a:p>
            <a:pPr marL="0" indent="0">
              <a:buNone/>
            </a:pPr>
            <a:r>
              <a:rPr lang="en-US" dirty="0">
                <a:solidFill>
                  <a:schemeClr val="accent6">
                    <a:lumMod val="50000"/>
                  </a:schemeClr>
                </a:solidFill>
              </a:rPr>
              <a:t>- </a:t>
            </a:r>
            <a:r>
              <a:rPr lang="lt-LT" b="1" dirty="0">
                <a:solidFill>
                  <a:schemeClr val="accent6">
                    <a:lumMod val="50000"/>
                  </a:schemeClr>
                </a:solidFill>
              </a:rPr>
              <a:t>individualią veiklą</a:t>
            </a:r>
            <a:r>
              <a:rPr lang="lt-LT" dirty="0">
                <a:solidFill>
                  <a:schemeClr val="accent6">
                    <a:lumMod val="50000"/>
                  </a:schemeClr>
                </a:solidFill>
              </a:rPr>
              <a:t>, kaip ji apibrėžta Gyventojų pajamų mokesčio įstatyme;</a:t>
            </a:r>
          </a:p>
          <a:p>
            <a:pPr marL="0" indent="0">
              <a:buNone/>
            </a:pPr>
            <a:endParaRPr lang="lt-LT" dirty="0"/>
          </a:p>
        </p:txBody>
      </p:sp>
      <p:grpSp>
        <p:nvGrpSpPr>
          <p:cNvPr id="4" name="Group 42">
            <a:extLst>
              <a:ext uri="{FF2B5EF4-FFF2-40B4-BE49-F238E27FC236}">
                <a16:creationId xmlns:a16="http://schemas.microsoft.com/office/drawing/2014/main" id="{5611C531-D93D-4C17-8CFF-997B279AF012}"/>
              </a:ext>
            </a:extLst>
          </p:cNvPr>
          <p:cNvGrpSpPr/>
          <p:nvPr/>
        </p:nvGrpSpPr>
        <p:grpSpPr>
          <a:xfrm>
            <a:off x="9686980" y="561286"/>
            <a:ext cx="1617262" cy="1597899"/>
            <a:chOff x="9840879" y="1844014"/>
            <a:chExt cx="966132" cy="966132"/>
          </a:xfrm>
        </p:grpSpPr>
        <p:sp>
          <p:nvSpPr>
            <p:cNvPr id="5" name="Oval 12">
              <a:extLst>
                <a:ext uri="{FF2B5EF4-FFF2-40B4-BE49-F238E27FC236}">
                  <a16:creationId xmlns:a16="http://schemas.microsoft.com/office/drawing/2014/main" id="{06AD24DC-046F-4B5E-A07F-6374AFBB1803}"/>
                </a:ext>
              </a:extLst>
            </p:cNvPr>
            <p:cNvSpPr/>
            <p:nvPr/>
          </p:nvSpPr>
          <p:spPr bwMode="auto">
            <a:xfrm>
              <a:off x="9901988" y="1905124"/>
              <a:ext cx="852640" cy="852640"/>
            </a:xfrm>
            <a:prstGeom prst="ellipse">
              <a:avLst/>
            </a:prstGeom>
            <a:solidFill>
              <a:schemeClr val="accent2"/>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dirty="0"/>
            </a:p>
          </p:txBody>
        </p:sp>
        <p:sp>
          <p:nvSpPr>
            <p:cNvPr id="6" name="Oval 13">
              <a:extLst>
                <a:ext uri="{FF2B5EF4-FFF2-40B4-BE49-F238E27FC236}">
                  <a16:creationId xmlns:a16="http://schemas.microsoft.com/office/drawing/2014/main" id="{56BFA385-BA6A-4FD8-883A-20826771A382}"/>
                </a:ext>
              </a:extLst>
            </p:cNvPr>
            <p:cNvSpPr/>
            <p:nvPr/>
          </p:nvSpPr>
          <p:spPr bwMode="auto">
            <a:xfrm>
              <a:off x="9840879" y="1844014"/>
              <a:ext cx="966132"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dirty="0"/>
            </a:p>
          </p:txBody>
        </p:sp>
      </p:grpSp>
      <p:sp>
        <p:nvSpPr>
          <p:cNvPr id="7" name="Freeform 1">
            <a:extLst>
              <a:ext uri="{FF2B5EF4-FFF2-40B4-BE49-F238E27FC236}">
                <a16:creationId xmlns:a16="http://schemas.microsoft.com/office/drawing/2014/main" id="{2194DD9B-726D-4ADC-AD2D-0F77E66DEB1B}"/>
              </a:ext>
            </a:extLst>
          </p:cNvPr>
          <p:cNvSpPr>
            <a:spLocks noChangeArrowheads="1"/>
          </p:cNvSpPr>
          <p:nvPr/>
        </p:nvSpPr>
        <p:spPr bwMode="auto">
          <a:xfrm>
            <a:off x="10237973" y="840208"/>
            <a:ext cx="515275" cy="818684"/>
          </a:xfrm>
          <a:custGeom>
            <a:avLst/>
            <a:gdLst>
              <a:gd name="T0" fmla="*/ 4338 w 4818"/>
              <a:gd name="T1" fmla="*/ 688 h 6883"/>
              <a:gd name="T2" fmla="*/ 4338 w 4818"/>
              <a:gd name="T3" fmla="*/ 688 h 6883"/>
              <a:gd name="T4" fmla="*/ 3932 w 4818"/>
              <a:gd name="T5" fmla="*/ 1721 h 6883"/>
              <a:gd name="T6" fmla="*/ 897 w 4818"/>
              <a:gd name="T7" fmla="*/ 1721 h 6883"/>
              <a:gd name="T8" fmla="*/ 491 w 4818"/>
              <a:gd name="T9" fmla="*/ 688 h 6883"/>
              <a:gd name="T10" fmla="*/ 0 w 4818"/>
              <a:gd name="T11" fmla="*/ 1168 h 6883"/>
              <a:gd name="T12" fmla="*/ 0 w 4818"/>
              <a:gd name="T13" fmla="*/ 6403 h 6883"/>
              <a:gd name="T14" fmla="*/ 491 w 4818"/>
              <a:gd name="T15" fmla="*/ 6882 h 6883"/>
              <a:gd name="T16" fmla="*/ 4338 w 4818"/>
              <a:gd name="T17" fmla="*/ 6882 h 6883"/>
              <a:gd name="T18" fmla="*/ 4817 w 4818"/>
              <a:gd name="T19" fmla="*/ 6403 h 6883"/>
              <a:gd name="T20" fmla="*/ 4817 w 4818"/>
              <a:gd name="T21" fmla="*/ 1168 h 6883"/>
              <a:gd name="T22" fmla="*/ 4338 w 4818"/>
              <a:gd name="T23" fmla="*/ 688 h 6883"/>
              <a:gd name="T24" fmla="*/ 3650 w 4818"/>
              <a:gd name="T25" fmla="*/ 1376 h 6883"/>
              <a:gd name="T26" fmla="*/ 3650 w 4818"/>
              <a:gd name="T27" fmla="*/ 1376 h 6883"/>
              <a:gd name="T28" fmla="*/ 3957 w 4818"/>
              <a:gd name="T29" fmla="*/ 688 h 6883"/>
              <a:gd name="T30" fmla="*/ 3207 w 4818"/>
              <a:gd name="T31" fmla="*/ 688 h 6883"/>
              <a:gd name="T32" fmla="*/ 2962 w 4818"/>
              <a:gd name="T33" fmla="*/ 0 h 6883"/>
              <a:gd name="T34" fmla="*/ 1868 w 4818"/>
              <a:gd name="T35" fmla="*/ 0 h 6883"/>
              <a:gd name="T36" fmla="*/ 1610 w 4818"/>
              <a:gd name="T37" fmla="*/ 688 h 6883"/>
              <a:gd name="T38" fmla="*/ 860 w 4818"/>
              <a:gd name="T39" fmla="*/ 688 h 6883"/>
              <a:gd name="T40" fmla="*/ 1179 w 4818"/>
              <a:gd name="T41" fmla="*/ 1376 h 6883"/>
              <a:gd name="T42" fmla="*/ 3650 w 4818"/>
              <a:gd name="T43" fmla="*/ 1376 h 6883"/>
              <a:gd name="T44" fmla="*/ 3650 w 4818"/>
              <a:gd name="T45" fmla="*/ 1376 h 6883"/>
              <a:gd name="T46" fmla="*/ 3650 w 4818"/>
              <a:gd name="T47" fmla="*/ 1376 h 6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18" h="6883">
                <a:moveTo>
                  <a:pt x="4338" y="688"/>
                </a:moveTo>
                <a:lnTo>
                  <a:pt x="4338" y="688"/>
                </a:lnTo>
                <a:cubicBezTo>
                  <a:pt x="3932" y="1721"/>
                  <a:pt x="3932" y="1721"/>
                  <a:pt x="3932" y="1721"/>
                </a:cubicBezTo>
                <a:cubicBezTo>
                  <a:pt x="897" y="1721"/>
                  <a:pt x="897" y="1721"/>
                  <a:pt x="897" y="1721"/>
                </a:cubicBezTo>
                <a:cubicBezTo>
                  <a:pt x="491" y="688"/>
                  <a:pt x="491" y="688"/>
                  <a:pt x="491" y="688"/>
                </a:cubicBezTo>
                <a:cubicBezTo>
                  <a:pt x="221" y="688"/>
                  <a:pt x="0" y="910"/>
                  <a:pt x="0" y="1168"/>
                </a:cubicBezTo>
                <a:cubicBezTo>
                  <a:pt x="0" y="6403"/>
                  <a:pt x="0" y="6403"/>
                  <a:pt x="0" y="6403"/>
                </a:cubicBezTo>
                <a:cubicBezTo>
                  <a:pt x="0" y="6661"/>
                  <a:pt x="221" y="6882"/>
                  <a:pt x="491" y="6882"/>
                </a:cubicBezTo>
                <a:cubicBezTo>
                  <a:pt x="4338" y="6882"/>
                  <a:pt x="4338" y="6882"/>
                  <a:pt x="4338" y="6882"/>
                </a:cubicBezTo>
                <a:cubicBezTo>
                  <a:pt x="4608" y="6882"/>
                  <a:pt x="4817" y="6661"/>
                  <a:pt x="4817" y="6403"/>
                </a:cubicBezTo>
                <a:cubicBezTo>
                  <a:pt x="4817" y="1168"/>
                  <a:pt x="4817" y="1168"/>
                  <a:pt x="4817" y="1168"/>
                </a:cubicBezTo>
                <a:cubicBezTo>
                  <a:pt x="4817" y="910"/>
                  <a:pt x="4608" y="688"/>
                  <a:pt x="4338" y="688"/>
                </a:cubicBezTo>
                <a:close/>
                <a:moveTo>
                  <a:pt x="3650" y="1376"/>
                </a:moveTo>
                <a:lnTo>
                  <a:pt x="3650" y="1376"/>
                </a:lnTo>
                <a:cubicBezTo>
                  <a:pt x="3957" y="688"/>
                  <a:pt x="3957" y="688"/>
                  <a:pt x="3957" y="688"/>
                </a:cubicBezTo>
                <a:cubicBezTo>
                  <a:pt x="3207" y="688"/>
                  <a:pt x="3207" y="688"/>
                  <a:pt x="3207" y="688"/>
                </a:cubicBezTo>
                <a:cubicBezTo>
                  <a:pt x="2962" y="0"/>
                  <a:pt x="2962" y="0"/>
                  <a:pt x="2962" y="0"/>
                </a:cubicBezTo>
                <a:cubicBezTo>
                  <a:pt x="1868" y="0"/>
                  <a:pt x="1868" y="0"/>
                  <a:pt x="1868" y="0"/>
                </a:cubicBezTo>
                <a:cubicBezTo>
                  <a:pt x="1610" y="688"/>
                  <a:pt x="1610" y="688"/>
                  <a:pt x="1610" y="688"/>
                </a:cubicBezTo>
                <a:cubicBezTo>
                  <a:pt x="860" y="688"/>
                  <a:pt x="860" y="688"/>
                  <a:pt x="860" y="688"/>
                </a:cubicBezTo>
                <a:cubicBezTo>
                  <a:pt x="1179" y="1376"/>
                  <a:pt x="1179" y="1376"/>
                  <a:pt x="1179" y="1376"/>
                </a:cubicBezTo>
                <a:lnTo>
                  <a:pt x="3650" y="1376"/>
                </a:lnTo>
                <a:close/>
                <a:moveTo>
                  <a:pt x="3650" y="1376"/>
                </a:moveTo>
                <a:lnTo>
                  <a:pt x="3650" y="1376"/>
                </a:lnTo>
                <a:close/>
              </a:path>
            </a:pathLst>
          </a:custGeom>
          <a:solidFill>
            <a:schemeClr val="bg1"/>
          </a:solidFill>
          <a:ln>
            <a:noFill/>
          </a:ln>
          <a:effectLst/>
        </p:spPr>
        <p:txBody>
          <a:bodyPr wrap="none" lIns="243785" tIns="121892" rIns="243785" bIns="121892" anchor="ctr"/>
          <a:lstStyle/>
          <a:p>
            <a:endParaRPr lang="en-US" dirty="0"/>
          </a:p>
        </p:txBody>
      </p:sp>
    </p:spTree>
    <p:extLst>
      <p:ext uri="{BB962C8B-B14F-4D97-AF65-F5344CB8AC3E}">
        <p14:creationId xmlns:p14="http://schemas.microsoft.com/office/powerpoint/2010/main" val="2430687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561286"/>
            <a:ext cx="7424651" cy="1460500"/>
          </a:xfrm>
        </p:spPr>
        <p:txBody>
          <a:bodyPr>
            <a:noAutofit/>
          </a:bodyPr>
          <a:lstStyle/>
          <a:p>
            <a:r>
              <a:rPr lang="en-US" altLang="lt-LT" sz="2800" b="1" dirty="0">
                <a:solidFill>
                  <a:srgbClr val="5AA2AE"/>
                </a:solidFill>
                <a:latin typeface="DejaVu Sans" charset="0"/>
              </a:rPr>
              <a:t>D</a:t>
            </a:r>
            <a:r>
              <a:rPr lang="lt-LT" altLang="lt-LT" sz="2800" b="1" dirty="0" err="1">
                <a:solidFill>
                  <a:srgbClr val="5AA2AE"/>
                </a:solidFill>
                <a:latin typeface="DejaVu Sans" charset="0"/>
              </a:rPr>
              <a:t>eklaracijos</a:t>
            </a:r>
            <a:r>
              <a:rPr lang="lt-LT" altLang="lt-LT" sz="2800" b="1" dirty="0">
                <a:solidFill>
                  <a:srgbClr val="5AA2AE"/>
                </a:solidFill>
                <a:latin typeface="DejaVu Sans" charset="0"/>
              </a:rPr>
              <a:t> turinys iki 2019 -12-31</a:t>
            </a:r>
            <a:endParaRPr lang="en-US" sz="2800" dirty="0">
              <a:solidFill>
                <a:srgbClr val="5AA2AE"/>
              </a:solidFill>
            </a:endParaRPr>
          </a:p>
        </p:txBody>
      </p:sp>
      <p:sp>
        <p:nvSpPr>
          <p:cNvPr id="3" name="Turinio vietos rezervavimo ženklas 2"/>
          <p:cNvSpPr>
            <a:spLocks noGrp="1"/>
          </p:cNvSpPr>
          <p:nvPr>
            <p:ph idx="1"/>
          </p:nvPr>
        </p:nvSpPr>
        <p:spPr>
          <a:xfrm>
            <a:off x="838200" y="2058114"/>
            <a:ext cx="10515600" cy="3982725"/>
          </a:xfrm>
        </p:spPr>
        <p:txBody>
          <a:bodyPr>
            <a:normAutofit/>
          </a:bodyPr>
          <a:lstStyle/>
          <a:p>
            <a:pPr marL="0" indent="0">
              <a:buNone/>
            </a:pPr>
            <a:r>
              <a:rPr lang="en-US" dirty="0">
                <a:solidFill>
                  <a:schemeClr val="accent6">
                    <a:lumMod val="50000"/>
                  </a:schemeClr>
                </a:solidFill>
              </a:rPr>
              <a:t>- </a:t>
            </a:r>
            <a:r>
              <a:rPr lang="lt-LT" b="1" dirty="0">
                <a:solidFill>
                  <a:schemeClr val="accent6">
                    <a:lumMod val="50000"/>
                  </a:schemeClr>
                </a:solidFill>
              </a:rPr>
              <a:t>narystę ir pareigas</a:t>
            </a:r>
            <a:r>
              <a:rPr lang="lt-LT" dirty="0">
                <a:solidFill>
                  <a:schemeClr val="accent6">
                    <a:lumMod val="50000"/>
                  </a:schemeClr>
                </a:solidFill>
              </a:rPr>
              <a:t> įmonėse, įstaigose, asociacijose ar fonduose, išskyrus narystę politinėse partijose ir profesinėse sąjungose;</a:t>
            </a:r>
          </a:p>
          <a:p>
            <a:pPr marL="0" indent="0">
              <a:buNone/>
            </a:pPr>
            <a:r>
              <a:rPr lang="en-US" dirty="0">
                <a:solidFill>
                  <a:schemeClr val="accent6">
                    <a:lumMod val="50000"/>
                  </a:schemeClr>
                </a:solidFill>
              </a:rPr>
              <a:t>- </a:t>
            </a:r>
            <a:r>
              <a:rPr lang="lt-LT" dirty="0">
                <a:solidFill>
                  <a:schemeClr val="accent6">
                    <a:lumMod val="50000"/>
                  </a:schemeClr>
                </a:solidFill>
              </a:rPr>
              <a:t>per paskutinius 12 kalendorinių mėnesių </a:t>
            </a:r>
            <a:r>
              <a:rPr lang="lt-LT" b="1" dirty="0">
                <a:solidFill>
                  <a:schemeClr val="accent6">
                    <a:lumMod val="50000"/>
                  </a:schemeClr>
                </a:solidFill>
              </a:rPr>
              <a:t>gautas dovanas</a:t>
            </a:r>
            <a:r>
              <a:rPr lang="lt-LT" dirty="0">
                <a:solidFill>
                  <a:schemeClr val="accent6">
                    <a:lumMod val="50000"/>
                  </a:schemeClr>
                </a:solidFill>
              </a:rPr>
              <a:t> (išskyrus artimų asmenų dovanas), jeigu dovanų vertė didesnė negu 150 eurų;</a:t>
            </a:r>
          </a:p>
          <a:p>
            <a:pPr marL="0" indent="0">
              <a:buNone/>
            </a:pPr>
            <a:r>
              <a:rPr lang="en-US" dirty="0">
                <a:solidFill>
                  <a:schemeClr val="accent6">
                    <a:lumMod val="50000"/>
                  </a:schemeClr>
                </a:solidFill>
              </a:rPr>
              <a:t>- </a:t>
            </a:r>
            <a:r>
              <a:rPr lang="lt-LT" dirty="0">
                <a:solidFill>
                  <a:schemeClr val="accent6">
                    <a:lumMod val="50000"/>
                  </a:schemeClr>
                </a:solidFill>
              </a:rPr>
              <a:t>informaciją apie per paskutinius 12 kalendorinių mėnesių sudarytus ir kitus galiojančius </a:t>
            </a:r>
            <a:r>
              <a:rPr lang="lt-LT" b="1" dirty="0">
                <a:solidFill>
                  <a:schemeClr val="accent6">
                    <a:lumMod val="50000"/>
                  </a:schemeClr>
                </a:solidFill>
              </a:rPr>
              <a:t>sandorius</a:t>
            </a:r>
            <a:r>
              <a:rPr lang="lt-LT" dirty="0">
                <a:solidFill>
                  <a:schemeClr val="accent6">
                    <a:lumMod val="50000"/>
                  </a:schemeClr>
                </a:solidFill>
              </a:rPr>
              <a:t>, jeigu sandorio vertė didesnė negu 3 000 eurų;</a:t>
            </a:r>
          </a:p>
          <a:p>
            <a:pPr marL="0" indent="0">
              <a:buNone/>
            </a:pPr>
            <a:r>
              <a:rPr lang="en-US" dirty="0">
                <a:solidFill>
                  <a:schemeClr val="accent6">
                    <a:lumMod val="50000"/>
                  </a:schemeClr>
                </a:solidFill>
              </a:rPr>
              <a:t>- </a:t>
            </a:r>
            <a:r>
              <a:rPr lang="lt-LT" dirty="0">
                <a:solidFill>
                  <a:schemeClr val="accent6">
                    <a:lumMod val="50000"/>
                  </a:schemeClr>
                </a:solidFill>
              </a:rPr>
              <a:t>artimus asmenis ar kitus jam žinomus asmenis arba duomenis, dėl kurių gali kilti interesų konfliktas.</a:t>
            </a:r>
          </a:p>
        </p:txBody>
      </p:sp>
      <p:grpSp>
        <p:nvGrpSpPr>
          <p:cNvPr id="4" name="Group 42">
            <a:extLst>
              <a:ext uri="{FF2B5EF4-FFF2-40B4-BE49-F238E27FC236}">
                <a16:creationId xmlns:a16="http://schemas.microsoft.com/office/drawing/2014/main" id="{5611C531-D93D-4C17-8CFF-997B279AF012}"/>
              </a:ext>
            </a:extLst>
          </p:cNvPr>
          <p:cNvGrpSpPr/>
          <p:nvPr/>
        </p:nvGrpSpPr>
        <p:grpSpPr>
          <a:xfrm>
            <a:off x="9422040" y="197650"/>
            <a:ext cx="1617262" cy="1597899"/>
            <a:chOff x="9840879" y="1844014"/>
            <a:chExt cx="966132" cy="966132"/>
          </a:xfrm>
        </p:grpSpPr>
        <p:sp>
          <p:nvSpPr>
            <p:cNvPr id="5" name="Oval 12">
              <a:extLst>
                <a:ext uri="{FF2B5EF4-FFF2-40B4-BE49-F238E27FC236}">
                  <a16:creationId xmlns:a16="http://schemas.microsoft.com/office/drawing/2014/main" id="{06AD24DC-046F-4B5E-A07F-6374AFBB1803}"/>
                </a:ext>
              </a:extLst>
            </p:cNvPr>
            <p:cNvSpPr/>
            <p:nvPr/>
          </p:nvSpPr>
          <p:spPr bwMode="auto">
            <a:xfrm>
              <a:off x="9901988" y="1905124"/>
              <a:ext cx="852640" cy="852640"/>
            </a:xfrm>
            <a:prstGeom prst="ellipse">
              <a:avLst/>
            </a:prstGeom>
            <a:solidFill>
              <a:schemeClr val="accent2"/>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dirty="0"/>
            </a:p>
          </p:txBody>
        </p:sp>
        <p:sp>
          <p:nvSpPr>
            <p:cNvPr id="6" name="Oval 13">
              <a:extLst>
                <a:ext uri="{FF2B5EF4-FFF2-40B4-BE49-F238E27FC236}">
                  <a16:creationId xmlns:a16="http://schemas.microsoft.com/office/drawing/2014/main" id="{56BFA385-BA6A-4FD8-883A-20826771A382}"/>
                </a:ext>
              </a:extLst>
            </p:cNvPr>
            <p:cNvSpPr/>
            <p:nvPr/>
          </p:nvSpPr>
          <p:spPr bwMode="auto">
            <a:xfrm>
              <a:off x="9840879" y="1844014"/>
              <a:ext cx="966132"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dirty="0"/>
            </a:p>
          </p:txBody>
        </p:sp>
      </p:grpSp>
      <p:sp>
        <p:nvSpPr>
          <p:cNvPr id="7" name="Freeform 1">
            <a:extLst>
              <a:ext uri="{FF2B5EF4-FFF2-40B4-BE49-F238E27FC236}">
                <a16:creationId xmlns:a16="http://schemas.microsoft.com/office/drawing/2014/main" id="{2194DD9B-726D-4ADC-AD2D-0F77E66DEB1B}"/>
              </a:ext>
            </a:extLst>
          </p:cNvPr>
          <p:cNvSpPr>
            <a:spLocks noChangeArrowheads="1"/>
          </p:cNvSpPr>
          <p:nvPr/>
        </p:nvSpPr>
        <p:spPr bwMode="auto">
          <a:xfrm>
            <a:off x="9980336" y="561286"/>
            <a:ext cx="515275" cy="818684"/>
          </a:xfrm>
          <a:custGeom>
            <a:avLst/>
            <a:gdLst>
              <a:gd name="T0" fmla="*/ 4338 w 4818"/>
              <a:gd name="T1" fmla="*/ 688 h 6883"/>
              <a:gd name="T2" fmla="*/ 4338 w 4818"/>
              <a:gd name="T3" fmla="*/ 688 h 6883"/>
              <a:gd name="T4" fmla="*/ 3932 w 4818"/>
              <a:gd name="T5" fmla="*/ 1721 h 6883"/>
              <a:gd name="T6" fmla="*/ 897 w 4818"/>
              <a:gd name="T7" fmla="*/ 1721 h 6883"/>
              <a:gd name="T8" fmla="*/ 491 w 4818"/>
              <a:gd name="T9" fmla="*/ 688 h 6883"/>
              <a:gd name="T10" fmla="*/ 0 w 4818"/>
              <a:gd name="T11" fmla="*/ 1168 h 6883"/>
              <a:gd name="T12" fmla="*/ 0 w 4818"/>
              <a:gd name="T13" fmla="*/ 6403 h 6883"/>
              <a:gd name="T14" fmla="*/ 491 w 4818"/>
              <a:gd name="T15" fmla="*/ 6882 h 6883"/>
              <a:gd name="T16" fmla="*/ 4338 w 4818"/>
              <a:gd name="T17" fmla="*/ 6882 h 6883"/>
              <a:gd name="T18" fmla="*/ 4817 w 4818"/>
              <a:gd name="T19" fmla="*/ 6403 h 6883"/>
              <a:gd name="T20" fmla="*/ 4817 w 4818"/>
              <a:gd name="T21" fmla="*/ 1168 h 6883"/>
              <a:gd name="T22" fmla="*/ 4338 w 4818"/>
              <a:gd name="T23" fmla="*/ 688 h 6883"/>
              <a:gd name="T24" fmla="*/ 3650 w 4818"/>
              <a:gd name="T25" fmla="*/ 1376 h 6883"/>
              <a:gd name="T26" fmla="*/ 3650 w 4818"/>
              <a:gd name="T27" fmla="*/ 1376 h 6883"/>
              <a:gd name="T28" fmla="*/ 3957 w 4818"/>
              <a:gd name="T29" fmla="*/ 688 h 6883"/>
              <a:gd name="T30" fmla="*/ 3207 w 4818"/>
              <a:gd name="T31" fmla="*/ 688 h 6883"/>
              <a:gd name="T32" fmla="*/ 2962 w 4818"/>
              <a:gd name="T33" fmla="*/ 0 h 6883"/>
              <a:gd name="T34" fmla="*/ 1868 w 4818"/>
              <a:gd name="T35" fmla="*/ 0 h 6883"/>
              <a:gd name="T36" fmla="*/ 1610 w 4818"/>
              <a:gd name="T37" fmla="*/ 688 h 6883"/>
              <a:gd name="T38" fmla="*/ 860 w 4818"/>
              <a:gd name="T39" fmla="*/ 688 h 6883"/>
              <a:gd name="T40" fmla="*/ 1179 w 4818"/>
              <a:gd name="T41" fmla="*/ 1376 h 6883"/>
              <a:gd name="T42" fmla="*/ 3650 w 4818"/>
              <a:gd name="T43" fmla="*/ 1376 h 6883"/>
              <a:gd name="T44" fmla="*/ 3650 w 4818"/>
              <a:gd name="T45" fmla="*/ 1376 h 6883"/>
              <a:gd name="T46" fmla="*/ 3650 w 4818"/>
              <a:gd name="T47" fmla="*/ 1376 h 6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18" h="6883">
                <a:moveTo>
                  <a:pt x="4338" y="688"/>
                </a:moveTo>
                <a:lnTo>
                  <a:pt x="4338" y="688"/>
                </a:lnTo>
                <a:cubicBezTo>
                  <a:pt x="3932" y="1721"/>
                  <a:pt x="3932" y="1721"/>
                  <a:pt x="3932" y="1721"/>
                </a:cubicBezTo>
                <a:cubicBezTo>
                  <a:pt x="897" y="1721"/>
                  <a:pt x="897" y="1721"/>
                  <a:pt x="897" y="1721"/>
                </a:cubicBezTo>
                <a:cubicBezTo>
                  <a:pt x="491" y="688"/>
                  <a:pt x="491" y="688"/>
                  <a:pt x="491" y="688"/>
                </a:cubicBezTo>
                <a:cubicBezTo>
                  <a:pt x="221" y="688"/>
                  <a:pt x="0" y="910"/>
                  <a:pt x="0" y="1168"/>
                </a:cubicBezTo>
                <a:cubicBezTo>
                  <a:pt x="0" y="6403"/>
                  <a:pt x="0" y="6403"/>
                  <a:pt x="0" y="6403"/>
                </a:cubicBezTo>
                <a:cubicBezTo>
                  <a:pt x="0" y="6661"/>
                  <a:pt x="221" y="6882"/>
                  <a:pt x="491" y="6882"/>
                </a:cubicBezTo>
                <a:cubicBezTo>
                  <a:pt x="4338" y="6882"/>
                  <a:pt x="4338" y="6882"/>
                  <a:pt x="4338" y="6882"/>
                </a:cubicBezTo>
                <a:cubicBezTo>
                  <a:pt x="4608" y="6882"/>
                  <a:pt x="4817" y="6661"/>
                  <a:pt x="4817" y="6403"/>
                </a:cubicBezTo>
                <a:cubicBezTo>
                  <a:pt x="4817" y="1168"/>
                  <a:pt x="4817" y="1168"/>
                  <a:pt x="4817" y="1168"/>
                </a:cubicBezTo>
                <a:cubicBezTo>
                  <a:pt x="4817" y="910"/>
                  <a:pt x="4608" y="688"/>
                  <a:pt x="4338" y="688"/>
                </a:cubicBezTo>
                <a:close/>
                <a:moveTo>
                  <a:pt x="3650" y="1376"/>
                </a:moveTo>
                <a:lnTo>
                  <a:pt x="3650" y="1376"/>
                </a:lnTo>
                <a:cubicBezTo>
                  <a:pt x="3957" y="688"/>
                  <a:pt x="3957" y="688"/>
                  <a:pt x="3957" y="688"/>
                </a:cubicBezTo>
                <a:cubicBezTo>
                  <a:pt x="3207" y="688"/>
                  <a:pt x="3207" y="688"/>
                  <a:pt x="3207" y="688"/>
                </a:cubicBezTo>
                <a:cubicBezTo>
                  <a:pt x="2962" y="0"/>
                  <a:pt x="2962" y="0"/>
                  <a:pt x="2962" y="0"/>
                </a:cubicBezTo>
                <a:cubicBezTo>
                  <a:pt x="1868" y="0"/>
                  <a:pt x="1868" y="0"/>
                  <a:pt x="1868" y="0"/>
                </a:cubicBezTo>
                <a:cubicBezTo>
                  <a:pt x="1610" y="688"/>
                  <a:pt x="1610" y="688"/>
                  <a:pt x="1610" y="688"/>
                </a:cubicBezTo>
                <a:cubicBezTo>
                  <a:pt x="860" y="688"/>
                  <a:pt x="860" y="688"/>
                  <a:pt x="860" y="688"/>
                </a:cubicBezTo>
                <a:cubicBezTo>
                  <a:pt x="1179" y="1376"/>
                  <a:pt x="1179" y="1376"/>
                  <a:pt x="1179" y="1376"/>
                </a:cubicBezTo>
                <a:lnTo>
                  <a:pt x="3650" y="1376"/>
                </a:lnTo>
                <a:close/>
                <a:moveTo>
                  <a:pt x="3650" y="1376"/>
                </a:moveTo>
                <a:lnTo>
                  <a:pt x="3650" y="1376"/>
                </a:lnTo>
                <a:close/>
              </a:path>
            </a:pathLst>
          </a:custGeom>
          <a:solidFill>
            <a:schemeClr val="bg1"/>
          </a:solidFill>
          <a:ln>
            <a:noFill/>
          </a:ln>
          <a:effectLst/>
        </p:spPr>
        <p:txBody>
          <a:bodyPr wrap="none" lIns="243785" tIns="121892" rIns="243785" bIns="121892" anchor="ctr"/>
          <a:lstStyle/>
          <a:p>
            <a:endParaRPr lang="en-US" dirty="0"/>
          </a:p>
        </p:txBody>
      </p:sp>
    </p:spTree>
    <p:extLst>
      <p:ext uri="{BB962C8B-B14F-4D97-AF65-F5344CB8AC3E}">
        <p14:creationId xmlns:p14="http://schemas.microsoft.com/office/powerpoint/2010/main" val="2896395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92232" y="406898"/>
            <a:ext cx="10515600" cy="1460500"/>
          </a:xfrm>
        </p:spPr>
        <p:txBody>
          <a:bodyPr>
            <a:noAutofit/>
          </a:bodyPr>
          <a:lstStyle/>
          <a:p>
            <a:pPr algn="ctr"/>
            <a:r>
              <a:rPr lang="lt-LT" altLang="lt-LT" sz="2800" b="1" dirty="0">
                <a:solidFill>
                  <a:srgbClr val="5AA2AE"/>
                </a:solidFill>
                <a:latin typeface="DejaVu Sans" charset="0"/>
              </a:rPr>
              <a:t>Keičiasi deklaracijos turinys</a:t>
            </a:r>
            <a:endParaRPr lang="en-US" sz="2800" dirty="0">
              <a:solidFill>
                <a:srgbClr val="5AA2AE"/>
              </a:solidFill>
            </a:endParaRPr>
          </a:p>
        </p:txBody>
      </p:sp>
      <p:sp>
        <p:nvSpPr>
          <p:cNvPr id="3" name="Turinio vietos rezervavimo ženklas 2"/>
          <p:cNvSpPr>
            <a:spLocks noGrp="1"/>
          </p:cNvSpPr>
          <p:nvPr>
            <p:ph idx="1"/>
          </p:nvPr>
        </p:nvSpPr>
        <p:spPr>
          <a:xfrm>
            <a:off x="940723" y="1511646"/>
            <a:ext cx="10515600" cy="3385208"/>
          </a:xfrm>
        </p:spPr>
        <p:txBody>
          <a:bodyPr>
            <a:normAutofit fontScale="85000" lnSpcReduction="10000"/>
          </a:bodyPr>
          <a:lstStyle/>
          <a:p>
            <a:pPr marL="0" lvl="0" indent="0">
              <a:spcBef>
                <a:spcPts val="550"/>
              </a:spcBef>
              <a:buClr>
                <a:srgbClr val="629DD1">
                  <a:lumMod val="75000"/>
                </a:srgbClr>
              </a:buClr>
              <a:buNone/>
            </a:pPr>
            <a:endParaRPr lang="lt-LT" dirty="0">
              <a:solidFill>
                <a:srgbClr val="4C4C4C"/>
              </a:solidFill>
            </a:endParaRPr>
          </a:p>
          <a:p>
            <a:pPr marL="0" lvl="0" indent="0" algn="just">
              <a:spcBef>
                <a:spcPts val="550"/>
              </a:spcBef>
              <a:buClr>
                <a:srgbClr val="5AA2AE"/>
              </a:buClr>
              <a:buNone/>
            </a:pPr>
            <a:endParaRPr lang="lt-LT" sz="4000" dirty="0">
              <a:solidFill>
                <a:srgbClr val="5AA2AE"/>
              </a:solidFill>
            </a:endParaRPr>
          </a:p>
          <a:p>
            <a:pPr algn="just">
              <a:spcBef>
                <a:spcPts val="550"/>
              </a:spcBef>
              <a:buClr>
                <a:srgbClr val="5AA2AE"/>
              </a:buClr>
            </a:pPr>
            <a:r>
              <a:rPr lang="lt-LT" sz="4000" b="1" dirty="0">
                <a:solidFill>
                  <a:srgbClr val="FFC000"/>
                </a:solidFill>
              </a:rPr>
              <a:t>	</a:t>
            </a:r>
            <a:r>
              <a:rPr lang="lt-LT" sz="4000" b="1" dirty="0">
                <a:solidFill>
                  <a:schemeClr val="tx1">
                    <a:lumMod val="50000"/>
                    <a:lumOff val="50000"/>
                  </a:schemeClr>
                </a:solidFill>
              </a:rPr>
              <a:t>Duomenys, kuriuos privalu deklaruoti visais atvejais</a:t>
            </a:r>
          </a:p>
          <a:p>
            <a:pPr marL="0" indent="0" algn="just">
              <a:spcBef>
                <a:spcPts val="550"/>
              </a:spcBef>
              <a:buClr>
                <a:srgbClr val="5AA2AE"/>
              </a:buClr>
              <a:buNone/>
            </a:pPr>
            <a:endParaRPr lang="lt-LT" sz="4000" b="1" dirty="0">
              <a:solidFill>
                <a:schemeClr val="tx1">
                  <a:lumMod val="50000"/>
                  <a:lumOff val="50000"/>
                </a:schemeClr>
              </a:solidFill>
            </a:endParaRPr>
          </a:p>
          <a:p>
            <a:pPr algn="just">
              <a:spcBef>
                <a:spcPts val="550"/>
              </a:spcBef>
              <a:buClr>
                <a:srgbClr val="5AA2AE"/>
              </a:buClr>
            </a:pPr>
            <a:r>
              <a:rPr lang="lt-LT" sz="4000" b="1" dirty="0">
                <a:solidFill>
                  <a:schemeClr val="tx1">
                    <a:lumMod val="50000"/>
                    <a:lumOff val="50000"/>
                  </a:schemeClr>
                </a:solidFill>
              </a:rPr>
              <a:t>	Duomenys, kuriuos privalu deklaruoti, jeigu yra ar gali atsirasti privatūs interesai </a:t>
            </a:r>
            <a:r>
              <a:rPr lang="lt-LT" sz="4000" b="1" dirty="0">
                <a:solidFill>
                  <a:srgbClr val="00B050"/>
                </a:solidFill>
              </a:rPr>
              <a:t>(jei gali kilti interesų konfliktas)</a:t>
            </a:r>
          </a:p>
          <a:p>
            <a:pPr lvl="0" algn="just">
              <a:spcBef>
                <a:spcPts val="550"/>
              </a:spcBef>
              <a:buClr>
                <a:srgbClr val="5AA2AE"/>
              </a:buClr>
              <a:buFont typeface="Wingdings" panose="05000000000000000000" pitchFamily="2" charset="2"/>
              <a:buChar char="Ø"/>
            </a:pPr>
            <a:endParaRPr lang="lt-LT" sz="4000" b="1" dirty="0">
              <a:solidFill>
                <a:srgbClr val="FFC000"/>
              </a:solidFill>
            </a:endParaRPr>
          </a:p>
        </p:txBody>
      </p:sp>
    </p:spTree>
    <p:extLst>
      <p:ext uri="{BB962C8B-B14F-4D97-AF65-F5344CB8AC3E}">
        <p14:creationId xmlns:p14="http://schemas.microsoft.com/office/powerpoint/2010/main" val="3114983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9165"/>
            <a:ext cx="7424651" cy="1460500"/>
          </a:xfrm>
        </p:spPr>
        <p:txBody>
          <a:bodyPr>
            <a:noAutofit/>
          </a:bodyPr>
          <a:lstStyle/>
          <a:p>
            <a:r>
              <a:rPr lang="lt-LT" altLang="lt-LT" sz="2800" b="1" dirty="0">
                <a:solidFill>
                  <a:srgbClr val="5AA2AE"/>
                </a:solidFill>
                <a:latin typeface="DejaVu Sans" charset="0"/>
              </a:rPr>
              <a:t>Keičiasi deklaracijos turinys</a:t>
            </a:r>
            <a:endParaRPr lang="en-US" sz="2800" dirty="0">
              <a:solidFill>
                <a:srgbClr val="5AA2AE"/>
              </a:solidFill>
            </a:endParaRPr>
          </a:p>
        </p:txBody>
      </p:sp>
      <p:sp>
        <p:nvSpPr>
          <p:cNvPr id="3" name="Turinio vietos rezervavimo ženklas 2"/>
          <p:cNvSpPr>
            <a:spLocks noGrp="1"/>
          </p:cNvSpPr>
          <p:nvPr>
            <p:ph idx="1"/>
          </p:nvPr>
        </p:nvSpPr>
        <p:spPr>
          <a:xfrm>
            <a:off x="733461" y="1079727"/>
            <a:ext cx="10515600" cy="5013181"/>
          </a:xfrm>
        </p:spPr>
        <p:txBody>
          <a:bodyPr>
            <a:normAutofit lnSpcReduction="10000"/>
          </a:bodyPr>
          <a:lstStyle/>
          <a:p>
            <a:pPr marL="0" lvl="0" indent="0">
              <a:spcBef>
                <a:spcPts val="550"/>
              </a:spcBef>
              <a:buClr>
                <a:srgbClr val="629DD1">
                  <a:lumMod val="75000"/>
                </a:srgbClr>
              </a:buClr>
              <a:buNone/>
            </a:pPr>
            <a:r>
              <a:rPr lang="en-US" b="1" dirty="0">
                <a:solidFill>
                  <a:srgbClr val="00B050"/>
                </a:solidFill>
              </a:rPr>
              <a:t>   </a:t>
            </a:r>
            <a:r>
              <a:rPr lang="en-US" b="1" dirty="0" err="1">
                <a:solidFill>
                  <a:srgbClr val="00B050"/>
                </a:solidFill>
              </a:rPr>
              <a:t>Prival</a:t>
            </a:r>
            <a:r>
              <a:rPr lang="lt-LT" b="1" dirty="0">
                <a:solidFill>
                  <a:srgbClr val="00B050"/>
                </a:solidFill>
              </a:rPr>
              <a:t>ės</a:t>
            </a:r>
            <a:r>
              <a:rPr lang="en-US" b="1" dirty="0">
                <a:solidFill>
                  <a:srgbClr val="00B050"/>
                </a:solidFill>
              </a:rPr>
              <a:t> </a:t>
            </a:r>
            <a:r>
              <a:rPr lang="en-US" b="1" dirty="0" err="1">
                <a:solidFill>
                  <a:srgbClr val="00B050"/>
                </a:solidFill>
              </a:rPr>
              <a:t>nurodyti</a:t>
            </a:r>
            <a:r>
              <a:rPr lang="en-US" b="1" dirty="0">
                <a:solidFill>
                  <a:srgbClr val="00B050"/>
                </a:solidFill>
              </a:rPr>
              <a:t> </a:t>
            </a:r>
            <a:r>
              <a:rPr lang="lt-LT" b="1" dirty="0">
                <a:solidFill>
                  <a:srgbClr val="00B050"/>
                </a:solidFill>
              </a:rPr>
              <a:t>šiuos </a:t>
            </a:r>
            <a:r>
              <a:rPr lang="lt-LT" b="1" u="sng" dirty="0">
                <a:solidFill>
                  <a:srgbClr val="00B050"/>
                </a:solidFill>
              </a:rPr>
              <a:t>duomenis</a:t>
            </a:r>
            <a:r>
              <a:rPr lang="lt-LT" b="1" dirty="0">
                <a:solidFill>
                  <a:srgbClr val="00B050"/>
                </a:solidFill>
              </a:rPr>
              <a:t>:</a:t>
            </a:r>
          </a:p>
          <a:p>
            <a:pPr marL="0" lvl="0" indent="0">
              <a:spcBef>
                <a:spcPts val="550"/>
              </a:spcBef>
              <a:buClr>
                <a:srgbClr val="629DD1">
                  <a:lumMod val="75000"/>
                </a:srgbClr>
              </a:buClr>
              <a:buNone/>
            </a:pPr>
            <a:endParaRPr lang="lt-LT" dirty="0">
              <a:solidFill>
                <a:srgbClr val="4C4C4C"/>
              </a:solidFill>
            </a:endParaRPr>
          </a:p>
          <a:p>
            <a:pPr>
              <a:buClr>
                <a:srgbClr val="5AA2AE"/>
              </a:buClr>
              <a:buFont typeface="Wingdings" panose="05000000000000000000" pitchFamily="2" charset="2"/>
              <a:buChar char="ü"/>
            </a:pPr>
            <a:r>
              <a:rPr lang="lt-LT" b="1" dirty="0">
                <a:solidFill>
                  <a:schemeClr val="accent6">
                    <a:lumMod val="50000"/>
                  </a:schemeClr>
                </a:solidFill>
              </a:rPr>
              <a:t>savo</a:t>
            </a:r>
            <a:r>
              <a:rPr lang="lt-LT" dirty="0">
                <a:solidFill>
                  <a:schemeClr val="accent6">
                    <a:lumMod val="50000"/>
                  </a:schemeClr>
                </a:solidFill>
              </a:rPr>
              <a:t> vardą, pavardę, asmens kodą, </a:t>
            </a:r>
            <a:r>
              <a:rPr lang="lt-LT" b="1" dirty="0">
                <a:solidFill>
                  <a:schemeClr val="accent6">
                    <a:lumMod val="50000"/>
                  </a:schemeClr>
                </a:solidFill>
              </a:rPr>
              <a:t>darbovietę (darbovietes) ir pareigas (statusą), </a:t>
            </a:r>
            <a:r>
              <a:rPr lang="lt-LT" dirty="0">
                <a:solidFill>
                  <a:schemeClr val="accent6">
                    <a:lumMod val="50000"/>
                  </a:schemeClr>
                </a:solidFill>
              </a:rPr>
              <a:t>dėl kurių privalo deklaruoti privačius interesus, taip pat kitas darbovietes ir (ar) einamas pareigas;</a:t>
            </a:r>
          </a:p>
          <a:p>
            <a:pPr>
              <a:buClr>
                <a:srgbClr val="5AA2AE"/>
              </a:buClr>
              <a:buFont typeface="Wingdings" panose="05000000000000000000" pitchFamily="2" charset="2"/>
              <a:buChar char="ü"/>
            </a:pPr>
            <a:r>
              <a:rPr lang="lt-LT" b="1" dirty="0">
                <a:solidFill>
                  <a:schemeClr val="accent6">
                    <a:lumMod val="50000"/>
                  </a:schemeClr>
                </a:solidFill>
              </a:rPr>
              <a:t>sutuoktinio,</a:t>
            </a:r>
            <a:r>
              <a:rPr lang="lt-LT" dirty="0">
                <a:solidFill>
                  <a:schemeClr val="accent6">
                    <a:lumMod val="50000"/>
                  </a:schemeClr>
                </a:solidFill>
              </a:rPr>
              <a:t> sugyventinio, partnerio vardą, pavardę, asmens kodą bei </a:t>
            </a:r>
            <a:r>
              <a:rPr lang="lt-LT" b="1" dirty="0">
                <a:solidFill>
                  <a:schemeClr val="accent6">
                    <a:lumMod val="50000"/>
                  </a:schemeClr>
                </a:solidFill>
              </a:rPr>
              <a:t>darbovietes ir (ar) einamas pareigas</a:t>
            </a:r>
            <a:r>
              <a:rPr lang="lt-LT" dirty="0">
                <a:solidFill>
                  <a:schemeClr val="accent6">
                    <a:lumMod val="50000"/>
                  </a:schemeClr>
                </a:solidFill>
              </a:rPr>
              <a:t>;</a:t>
            </a:r>
          </a:p>
          <a:p>
            <a:pPr>
              <a:buClr>
                <a:srgbClr val="5AA2AE"/>
              </a:buClr>
              <a:buFont typeface="Wingdings" panose="05000000000000000000" pitchFamily="2" charset="2"/>
              <a:buChar char="ü"/>
            </a:pPr>
            <a:r>
              <a:rPr lang="lt-LT" b="1" dirty="0">
                <a:solidFill>
                  <a:schemeClr val="accent6">
                    <a:lumMod val="50000"/>
                  </a:schemeClr>
                </a:solidFill>
              </a:rPr>
              <a:t>duomenis apie juridinius asmenis</a:t>
            </a:r>
            <a:r>
              <a:rPr lang="lt-LT" dirty="0">
                <a:solidFill>
                  <a:schemeClr val="accent6">
                    <a:lumMod val="50000"/>
                  </a:schemeClr>
                </a:solidFill>
              </a:rPr>
              <a:t>, kuriuose jo, jo sutuoktinio, sugyventinio ar partnerio </a:t>
            </a:r>
            <a:r>
              <a:rPr lang="lt-LT" b="1" dirty="0">
                <a:solidFill>
                  <a:schemeClr val="accent6">
                    <a:lumMod val="50000"/>
                  </a:schemeClr>
                </a:solidFill>
              </a:rPr>
              <a:t>turimų akcijų suteikiami balsai </a:t>
            </a:r>
            <a:r>
              <a:rPr lang="lt-LT" dirty="0">
                <a:solidFill>
                  <a:schemeClr val="accent6">
                    <a:lumMod val="50000"/>
                  </a:schemeClr>
                </a:solidFill>
              </a:rPr>
              <a:t>visuotiniame akcininkų susirinkime ar turimos juridinio asmens dalyvio teisės kitų teisinių formų juridiniuose asmenyse </a:t>
            </a:r>
            <a:r>
              <a:rPr lang="lt-LT" b="1" dirty="0">
                <a:solidFill>
                  <a:schemeClr val="accent6">
                    <a:lumMod val="50000"/>
                  </a:schemeClr>
                </a:solidFill>
              </a:rPr>
              <a:t>leidžia daryti lemiamą įtaką</a:t>
            </a:r>
            <a:r>
              <a:rPr lang="lt-LT" dirty="0">
                <a:solidFill>
                  <a:schemeClr val="accent6">
                    <a:lumMod val="50000"/>
                  </a:schemeClr>
                </a:solidFill>
              </a:rPr>
              <a:t> šių juridinių asmenų </a:t>
            </a:r>
            <a:r>
              <a:rPr lang="lt-LT" b="1" dirty="0">
                <a:solidFill>
                  <a:schemeClr val="accent6">
                    <a:lumMod val="50000"/>
                  </a:schemeClr>
                </a:solidFill>
              </a:rPr>
              <a:t>veiklai</a:t>
            </a:r>
            <a:r>
              <a:rPr lang="lt-LT" dirty="0">
                <a:solidFill>
                  <a:schemeClr val="accent6">
                    <a:lumMod val="50000"/>
                  </a:schemeClr>
                </a:solidFill>
              </a:rPr>
              <a:t>.</a:t>
            </a:r>
            <a:endParaRPr lang="en-US" dirty="0">
              <a:solidFill>
                <a:schemeClr val="accent6">
                  <a:lumMod val="50000"/>
                </a:schemeClr>
              </a:solidFill>
            </a:endParaRPr>
          </a:p>
        </p:txBody>
      </p:sp>
      <p:grpSp>
        <p:nvGrpSpPr>
          <p:cNvPr id="4" name="Group 42">
            <a:extLst>
              <a:ext uri="{FF2B5EF4-FFF2-40B4-BE49-F238E27FC236}">
                <a16:creationId xmlns:a16="http://schemas.microsoft.com/office/drawing/2014/main" id="{5611C531-D93D-4C17-8CFF-997B279AF012}"/>
              </a:ext>
            </a:extLst>
          </p:cNvPr>
          <p:cNvGrpSpPr/>
          <p:nvPr/>
        </p:nvGrpSpPr>
        <p:grpSpPr>
          <a:xfrm>
            <a:off x="9422040" y="197650"/>
            <a:ext cx="1617262" cy="1597899"/>
            <a:chOff x="9840879" y="1844014"/>
            <a:chExt cx="966132" cy="966132"/>
          </a:xfrm>
        </p:grpSpPr>
        <p:sp>
          <p:nvSpPr>
            <p:cNvPr id="5" name="Oval 12">
              <a:extLst>
                <a:ext uri="{FF2B5EF4-FFF2-40B4-BE49-F238E27FC236}">
                  <a16:creationId xmlns:a16="http://schemas.microsoft.com/office/drawing/2014/main" id="{06AD24DC-046F-4B5E-A07F-6374AFBB1803}"/>
                </a:ext>
              </a:extLst>
            </p:cNvPr>
            <p:cNvSpPr/>
            <p:nvPr/>
          </p:nvSpPr>
          <p:spPr bwMode="auto">
            <a:xfrm>
              <a:off x="9901988" y="1905124"/>
              <a:ext cx="852640" cy="852640"/>
            </a:xfrm>
            <a:prstGeom prst="ellipse">
              <a:avLst/>
            </a:prstGeom>
            <a:solidFill>
              <a:schemeClr val="accent2"/>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dirty="0"/>
            </a:p>
          </p:txBody>
        </p:sp>
        <p:sp>
          <p:nvSpPr>
            <p:cNvPr id="6" name="Oval 13">
              <a:extLst>
                <a:ext uri="{FF2B5EF4-FFF2-40B4-BE49-F238E27FC236}">
                  <a16:creationId xmlns:a16="http://schemas.microsoft.com/office/drawing/2014/main" id="{56BFA385-BA6A-4FD8-883A-20826771A382}"/>
                </a:ext>
              </a:extLst>
            </p:cNvPr>
            <p:cNvSpPr/>
            <p:nvPr/>
          </p:nvSpPr>
          <p:spPr bwMode="auto">
            <a:xfrm>
              <a:off x="9840879" y="1844014"/>
              <a:ext cx="966132"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dirty="0"/>
            </a:p>
          </p:txBody>
        </p:sp>
      </p:grpSp>
      <p:sp>
        <p:nvSpPr>
          <p:cNvPr id="7" name="Freeform 1">
            <a:extLst>
              <a:ext uri="{FF2B5EF4-FFF2-40B4-BE49-F238E27FC236}">
                <a16:creationId xmlns:a16="http://schemas.microsoft.com/office/drawing/2014/main" id="{2194DD9B-726D-4ADC-AD2D-0F77E66DEB1B}"/>
              </a:ext>
            </a:extLst>
          </p:cNvPr>
          <p:cNvSpPr>
            <a:spLocks noChangeArrowheads="1"/>
          </p:cNvSpPr>
          <p:nvPr/>
        </p:nvSpPr>
        <p:spPr bwMode="auto">
          <a:xfrm>
            <a:off x="9980336" y="561286"/>
            <a:ext cx="515275" cy="818684"/>
          </a:xfrm>
          <a:custGeom>
            <a:avLst/>
            <a:gdLst>
              <a:gd name="T0" fmla="*/ 4338 w 4818"/>
              <a:gd name="T1" fmla="*/ 688 h 6883"/>
              <a:gd name="T2" fmla="*/ 4338 w 4818"/>
              <a:gd name="T3" fmla="*/ 688 h 6883"/>
              <a:gd name="T4" fmla="*/ 3932 w 4818"/>
              <a:gd name="T5" fmla="*/ 1721 h 6883"/>
              <a:gd name="T6" fmla="*/ 897 w 4818"/>
              <a:gd name="T7" fmla="*/ 1721 h 6883"/>
              <a:gd name="T8" fmla="*/ 491 w 4818"/>
              <a:gd name="T9" fmla="*/ 688 h 6883"/>
              <a:gd name="T10" fmla="*/ 0 w 4818"/>
              <a:gd name="T11" fmla="*/ 1168 h 6883"/>
              <a:gd name="T12" fmla="*/ 0 w 4818"/>
              <a:gd name="T13" fmla="*/ 6403 h 6883"/>
              <a:gd name="T14" fmla="*/ 491 w 4818"/>
              <a:gd name="T15" fmla="*/ 6882 h 6883"/>
              <a:gd name="T16" fmla="*/ 4338 w 4818"/>
              <a:gd name="T17" fmla="*/ 6882 h 6883"/>
              <a:gd name="T18" fmla="*/ 4817 w 4818"/>
              <a:gd name="T19" fmla="*/ 6403 h 6883"/>
              <a:gd name="T20" fmla="*/ 4817 w 4818"/>
              <a:gd name="T21" fmla="*/ 1168 h 6883"/>
              <a:gd name="T22" fmla="*/ 4338 w 4818"/>
              <a:gd name="T23" fmla="*/ 688 h 6883"/>
              <a:gd name="T24" fmla="*/ 3650 w 4818"/>
              <a:gd name="T25" fmla="*/ 1376 h 6883"/>
              <a:gd name="T26" fmla="*/ 3650 w 4818"/>
              <a:gd name="T27" fmla="*/ 1376 h 6883"/>
              <a:gd name="T28" fmla="*/ 3957 w 4818"/>
              <a:gd name="T29" fmla="*/ 688 h 6883"/>
              <a:gd name="T30" fmla="*/ 3207 w 4818"/>
              <a:gd name="T31" fmla="*/ 688 h 6883"/>
              <a:gd name="T32" fmla="*/ 2962 w 4818"/>
              <a:gd name="T33" fmla="*/ 0 h 6883"/>
              <a:gd name="T34" fmla="*/ 1868 w 4818"/>
              <a:gd name="T35" fmla="*/ 0 h 6883"/>
              <a:gd name="T36" fmla="*/ 1610 w 4818"/>
              <a:gd name="T37" fmla="*/ 688 h 6883"/>
              <a:gd name="T38" fmla="*/ 860 w 4818"/>
              <a:gd name="T39" fmla="*/ 688 h 6883"/>
              <a:gd name="T40" fmla="*/ 1179 w 4818"/>
              <a:gd name="T41" fmla="*/ 1376 h 6883"/>
              <a:gd name="T42" fmla="*/ 3650 w 4818"/>
              <a:gd name="T43" fmla="*/ 1376 h 6883"/>
              <a:gd name="T44" fmla="*/ 3650 w 4818"/>
              <a:gd name="T45" fmla="*/ 1376 h 6883"/>
              <a:gd name="T46" fmla="*/ 3650 w 4818"/>
              <a:gd name="T47" fmla="*/ 1376 h 6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18" h="6883">
                <a:moveTo>
                  <a:pt x="4338" y="688"/>
                </a:moveTo>
                <a:lnTo>
                  <a:pt x="4338" y="688"/>
                </a:lnTo>
                <a:cubicBezTo>
                  <a:pt x="3932" y="1721"/>
                  <a:pt x="3932" y="1721"/>
                  <a:pt x="3932" y="1721"/>
                </a:cubicBezTo>
                <a:cubicBezTo>
                  <a:pt x="897" y="1721"/>
                  <a:pt x="897" y="1721"/>
                  <a:pt x="897" y="1721"/>
                </a:cubicBezTo>
                <a:cubicBezTo>
                  <a:pt x="491" y="688"/>
                  <a:pt x="491" y="688"/>
                  <a:pt x="491" y="688"/>
                </a:cubicBezTo>
                <a:cubicBezTo>
                  <a:pt x="221" y="688"/>
                  <a:pt x="0" y="910"/>
                  <a:pt x="0" y="1168"/>
                </a:cubicBezTo>
                <a:cubicBezTo>
                  <a:pt x="0" y="6403"/>
                  <a:pt x="0" y="6403"/>
                  <a:pt x="0" y="6403"/>
                </a:cubicBezTo>
                <a:cubicBezTo>
                  <a:pt x="0" y="6661"/>
                  <a:pt x="221" y="6882"/>
                  <a:pt x="491" y="6882"/>
                </a:cubicBezTo>
                <a:cubicBezTo>
                  <a:pt x="4338" y="6882"/>
                  <a:pt x="4338" y="6882"/>
                  <a:pt x="4338" y="6882"/>
                </a:cubicBezTo>
                <a:cubicBezTo>
                  <a:pt x="4608" y="6882"/>
                  <a:pt x="4817" y="6661"/>
                  <a:pt x="4817" y="6403"/>
                </a:cubicBezTo>
                <a:cubicBezTo>
                  <a:pt x="4817" y="1168"/>
                  <a:pt x="4817" y="1168"/>
                  <a:pt x="4817" y="1168"/>
                </a:cubicBezTo>
                <a:cubicBezTo>
                  <a:pt x="4817" y="910"/>
                  <a:pt x="4608" y="688"/>
                  <a:pt x="4338" y="688"/>
                </a:cubicBezTo>
                <a:close/>
                <a:moveTo>
                  <a:pt x="3650" y="1376"/>
                </a:moveTo>
                <a:lnTo>
                  <a:pt x="3650" y="1376"/>
                </a:lnTo>
                <a:cubicBezTo>
                  <a:pt x="3957" y="688"/>
                  <a:pt x="3957" y="688"/>
                  <a:pt x="3957" y="688"/>
                </a:cubicBezTo>
                <a:cubicBezTo>
                  <a:pt x="3207" y="688"/>
                  <a:pt x="3207" y="688"/>
                  <a:pt x="3207" y="688"/>
                </a:cubicBezTo>
                <a:cubicBezTo>
                  <a:pt x="2962" y="0"/>
                  <a:pt x="2962" y="0"/>
                  <a:pt x="2962" y="0"/>
                </a:cubicBezTo>
                <a:cubicBezTo>
                  <a:pt x="1868" y="0"/>
                  <a:pt x="1868" y="0"/>
                  <a:pt x="1868" y="0"/>
                </a:cubicBezTo>
                <a:cubicBezTo>
                  <a:pt x="1610" y="688"/>
                  <a:pt x="1610" y="688"/>
                  <a:pt x="1610" y="688"/>
                </a:cubicBezTo>
                <a:cubicBezTo>
                  <a:pt x="860" y="688"/>
                  <a:pt x="860" y="688"/>
                  <a:pt x="860" y="688"/>
                </a:cubicBezTo>
                <a:cubicBezTo>
                  <a:pt x="1179" y="1376"/>
                  <a:pt x="1179" y="1376"/>
                  <a:pt x="1179" y="1376"/>
                </a:cubicBezTo>
                <a:lnTo>
                  <a:pt x="3650" y="1376"/>
                </a:lnTo>
                <a:close/>
                <a:moveTo>
                  <a:pt x="3650" y="1376"/>
                </a:moveTo>
                <a:lnTo>
                  <a:pt x="3650" y="1376"/>
                </a:lnTo>
                <a:close/>
              </a:path>
            </a:pathLst>
          </a:custGeom>
          <a:solidFill>
            <a:schemeClr val="bg1"/>
          </a:solidFill>
          <a:ln>
            <a:noFill/>
          </a:ln>
          <a:effectLst/>
        </p:spPr>
        <p:txBody>
          <a:bodyPr wrap="none" lIns="243785" tIns="121892" rIns="243785" bIns="121892" anchor="ctr"/>
          <a:lstStyle/>
          <a:p>
            <a:endParaRPr lang="en-US" dirty="0"/>
          </a:p>
        </p:txBody>
      </p:sp>
    </p:spTree>
    <p:extLst>
      <p:ext uri="{BB962C8B-B14F-4D97-AF65-F5344CB8AC3E}">
        <p14:creationId xmlns:p14="http://schemas.microsoft.com/office/powerpoint/2010/main" val="189469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617124" y="0"/>
            <a:ext cx="6593378" cy="1460500"/>
          </a:xfrm>
        </p:spPr>
        <p:txBody>
          <a:bodyPr>
            <a:noAutofit/>
          </a:bodyPr>
          <a:lstStyle/>
          <a:p>
            <a:pPr algn="ctr"/>
            <a:r>
              <a:rPr lang="lt-LT" altLang="lt-LT" sz="2800" b="1" dirty="0">
                <a:solidFill>
                  <a:srgbClr val="5AA2AE"/>
                </a:solidFill>
                <a:latin typeface="DejaVu Sans" charset="0"/>
              </a:rPr>
              <a:t>Keičiasi deklaracijos turinys</a:t>
            </a:r>
            <a:endParaRPr lang="en-US" sz="2800" dirty="0">
              <a:solidFill>
                <a:srgbClr val="5AA2AE"/>
              </a:solidFill>
            </a:endParaRPr>
          </a:p>
        </p:txBody>
      </p:sp>
      <p:sp>
        <p:nvSpPr>
          <p:cNvPr id="3" name="Turinio vietos rezervavimo ženklas 2"/>
          <p:cNvSpPr>
            <a:spLocks noGrp="1"/>
          </p:cNvSpPr>
          <p:nvPr>
            <p:ph idx="1"/>
          </p:nvPr>
        </p:nvSpPr>
        <p:spPr>
          <a:xfrm>
            <a:off x="838200" y="1147157"/>
            <a:ext cx="10515600" cy="5217547"/>
          </a:xfrm>
        </p:spPr>
        <p:txBody>
          <a:bodyPr>
            <a:normAutofit fontScale="92500" lnSpcReduction="20000"/>
          </a:bodyPr>
          <a:lstStyle/>
          <a:p>
            <a:pPr marL="0" lvl="0" indent="0">
              <a:spcBef>
                <a:spcPts val="1200"/>
              </a:spcBef>
              <a:spcAft>
                <a:spcPts val="1200"/>
              </a:spcAft>
              <a:buClr>
                <a:srgbClr val="629DD1">
                  <a:lumMod val="75000"/>
                </a:srgbClr>
              </a:buClr>
              <a:buNone/>
            </a:pPr>
            <a:r>
              <a:rPr lang="lt-LT" b="1" dirty="0">
                <a:solidFill>
                  <a:srgbClr val="00B050"/>
                </a:solidFill>
              </a:rPr>
              <a:t>Privalės nurodyti </a:t>
            </a:r>
            <a:r>
              <a:rPr lang="lt-LT" b="1" u="sng" dirty="0">
                <a:solidFill>
                  <a:srgbClr val="00B050"/>
                </a:solidFill>
              </a:rPr>
              <a:t>privačius interesus</a:t>
            </a:r>
            <a:r>
              <a:rPr lang="lt-LT" b="1" dirty="0">
                <a:solidFill>
                  <a:srgbClr val="00B050"/>
                </a:solidFill>
              </a:rPr>
              <a:t>, egzistuojančius ar galinčius atsirasti (t. y. jei dėl to gali kilti interesų konfliktas):</a:t>
            </a:r>
            <a:endParaRPr lang="lt-LT" dirty="0">
              <a:solidFill>
                <a:srgbClr val="00B050"/>
              </a:solidFill>
            </a:endParaRPr>
          </a:p>
          <a:p>
            <a:pPr>
              <a:spcBef>
                <a:spcPts val="1200"/>
              </a:spcBef>
              <a:spcAft>
                <a:spcPts val="1200"/>
              </a:spcAft>
              <a:buClr>
                <a:srgbClr val="5AA2AE"/>
              </a:buClr>
              <a:buFont typeface="Wingdings" panose="05000000000000000000" pitchFamily="2" charset="2"/>
              <a:buChar char="ü"/>
            </a:pPr>
            <a:r>
              <a:rPr lang="lt-LT" dirty="0">
                <a:solidFill>
                  <a:schemeClr val="accent6">
                    <a:lumMod val="50000"/>
                  </a:schemeClr>
                </a:solidFill>
              </a:rPr>
              <a:t> dėl to, kad </a:t>
            </a:r>
            <a:r>
              <a:rPr lang="lt-LT" b="1" dirty="0">
                <a:solidFill>
                  <a:schemeClr val="accent6">
                    <a:lumMod val="50000"/>
                  </a:schemeClr>
                </a:solidFill>
              </a:rPr>
              <a:t>jis ar jam artimas asmuo yra</a:t>
            </a:r>
            <a:r>
              <a:rPr lang="lt-LT" dirty="0">
                <a:solidFill>
                  <a:schemeClr val="accent6">
                    <a:lumMod val="50000"/>
                  </a:schemeClr>
                </a:solidFill>
              </a:rPr>
              <a:t> </a:t>
            </a:r>
            <a:r>
              <a:rPr lang="lt-LT" b="1" dirty="0">
                <a:solidFill>
                  <a:schemeClr val="accent6">
                    <a:lumMod val="50000"/>
                  </a:schemeClr>
                </a:solidFill>
              </a:rPr>
              <a:t>juridinio asmens dalyvis</a:t>
            </a:r>
            <a:r>
              <a:rPr lang="lt-LT" dirty="0">
                <a:solidFill>
                  <a:schemeClr val="accent6">
                    <a:lumMod val="50000"/>
                  </a:schemeClr>
                </a:solidFill>
              </a:rPr>
              <a:t>. Šiuo atveju deklaracijoje pateikiama </a:t>
            </a:r>
            <a:r>
              <a:rPr lang="lt-LT" b="1" dirty="0">
                <a:solidFill>
                  <a:schemeClr val="accent6">
                    <a:lumMod val="50000"/>
                  </a:schemeClr>
                </a:solidFill>
              </a:rPr>
              <a:t>informacija apie šio juridinio asmens dalyvavimą viešuosiuose pirkimuose</a:t>
            </a:r>
            <a:r>
              <a:rPr lang="lt-LT" dirty="0">
                <a:solidFill>
                  <a:schemeClr val="accent6">
                    <a:lumMod val="50000"/>
                  </a:schemeClr>
                </a:solidFill>
              </a:rPr>
              <a:t> arba Europos Sąjungos, tarptautinių organizacijų, užsienio valstybių finansuojamuose paramos teikimo arba Lietuvos vystomojo bendradarbiavimo ir paramos demokratijai </a:t>
            </a:r>
            <a:r>
              <a:rPr lang="lt-LT" b="1" dirty="0">
                <a:solidFill>
                  <a:schemeClr val="accent6">
                    <a:lumMod val="50000"/>
                  </a:schemeClr>
                </a:solidFill>
              </a:rPr>
              <a:t>projektuose</a:t>
            </a:r>
            <a:r>
              <a:rPr lang="lt-LT" dirty="0">
                <a:solidFill>
                  <a:schemeClr val="accent6">
                    <a:lumMod val="50000"/>
                  </a:schemeClr>
                </a:solidFill>
              </a:rPr>
              <a:t>, įgyvendinamuose </a:t>
            </a:r>
            <a:r>
              <a:rPr lang="lt-LT" b="1" dirty="0">
                <a:solidFill>
                  <a:schemeClr val="accent6">
                    <a:lumMod val="50000"/>
                  </a:schemeClr>
                </a:solidFill>
              </a:rPr>
              <a:t>institucijos ar įstaigos, kurioje deklaruojantis asmuo dirba</a:t>
            </a:r>
            <a:r>
              <a:rPr lang="lt-LT" dirty="0">
                <a:solidFill>
                  <a:schemeClr val="accent6">
                    <a:lumMod val="50000"/>
                  </a:schemeClr>
                </a:solidFill>
              </a:rPr>
              <a:t>, </a:t>
            </a:r>
            <a:r>
              <a:rPr lang="lt-LT" b="1" dirty="0">
                <a:solidFill>
                  <a:schemeClr val="accent6">
                    <a:lumMod val="50000"/>
                  </a:schemeClr>
                </a:solidFill>
              </a:rPr>
              <a:t>arba jai pavaldžios institucijos ar įstaigos;</a:t>
            </a:r>
          </a:p>
          <a:p>
            <a:pPr>
              <a:spcBef>
                <a:spcPts val="1200"/>
              </a:spcBef>
              <a:spcAft>
                <a:spcPts val="1200"/>
              </a:spcAft>
              <a:buClr>
                <a:srgbClr val="5AA2AE"/>
              </a:buClr>
              <a:buFont typeface="Wingdings" panose="05000000000000000000" pitchFamily="2" charset="2"/>
              <a:buChar char="ü"/>
            </a:pPr>
            <a:r>
              <a:rPr lang="lt-LT" dirty="0">
                <a:solidFill>
                  <a:schemeClr val="accent6">
                    <a:lumMod val="50000"/>
                  </a:schemeClr>
                </a:solidFill>
              </a:rPr>
              <a:t>dėl </a:t>
            </a:r>
            <a:r>
              <a:rPr lang="lt-LT" b="1" dirty="0">
                <a:solidFill>
                  <a:schemeClr val="accent6">
                    <a:lumMod val="50000"/>
                  </a:schemeClr>
                </a:solidFill>
              </a:rPr>
              <a:t>jo, sutuoktinio, sugyventinio, partnerio</a:t>
            </a:r>
            <a:r>
              <a:rPr lang="lt-LT" dirty="0">
                <a:solidFill>
                  <a:schemeClr val="accent6">
                    <a:lumMod val="50000"/>
                  </a:schemeClr>
                </a:solidFill>
              </a:rPr>
              <a:t> </a:t>
            </a:r>
            <a:r>
              <a:rPr lang="lt-LT" b="1" dirty="0">
                <a:solidFill>
                  <a:schemeClr val="accent6">
                    <a:lumMod val="50000"/>
                  </a:schemeClr>
                </a:solidFill>
              </a:rPr>
              <a:t>ryšių su juridiniais ir fiziniais asmenimis sudarius sandorį, kurio vertė didesnė negu 3 000 eurų</a:t>
            </a:r>
            <a:r>
              <a:rPr lang="lt-LT" dirty="0">
                <a:solidFill>
                  <a:schemeClr val="accent6">
                    <a:lumMod val="50000"/>
                  </a:schemeClr>
                </a:solidFill>
              </a:rPr>
              <a:t>, įskaitant individualios veiklos sandorius. Deklaracijoje pateikiama informacija apie sandorius, sudarytus per 12 mėnesių iki deklaracijos pateikimo dienos;</a:t>
            </a:r>
          </a:p>
          <a:p>
            <a:pPr>
              <a:spcBef>
                <a:spcPts val="1200"/>
              </a:spcBef>
              <a:spcAft>
                <a:spcPts val="1200"/>
              </a:spcAft>
              <a:buClr>
                <a:srgbClr val="5AA2AE"/>
              </a:buClr>
              <a:buFont typeface="Wingdings" panose="05000000000000000000" pitchFamily="2" charset="2"/>
              <a:buChar char="ü"/>
            </a:pPr>
            <a:endParaRPr lang="lt-LT" dirty="0">
              <a:solidFill>
                <a:schemeClr val="accent6">
                  <a:lumMod val="50000"/>
                </a:schemeClr>
              </a:solidFill>
            </a:endParaRPr>
          </a:p>
        </p:txBody>
      </p:sp>
    </p:spTree>
    <p:extLst>
      <p:ext uri="{BB962C8B-B14F-4D97-AF65-F5344CB8AC3E}">
        <p14:creationId xmlns:p14="http://schemas.microsoft.com/office/powerpoint/2010/main" val="3401116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617124" y="-49213"/>
            <a:ext cx="6593378" cy="1460500"/>
          </a:xfrm>
        </p:spPr>
        <p:txBody>
          <a:bodyPr>
            <a:noAutofit/>
          </a:bodyPr>
          <a:lstStyle/>
          <a:p>
            <a:pPr algn="ctr"/>
            <a:r>
              <a:rPr lang="lt-LT" altLang="lt-LT" sz="2800" b="1" dirty="0">
                <a:solidFill>
                  <a:srgbClr val="5AA2AE"/>
                </a:solidFill>
                <a:latin typeface="DejaVu Sans" charset="0"/>
              </a:rPr>
              <a:t>Keičiasi deklaracijos turinys</a:t>
            </a:r>
            <a:endParaRPr lang="en-US" sz="2800" dirty="0">
              <a:solidFill>
                <a:srgbClr val="5AA2AE"/>
              </a:solidFill>
            </a:endParaRPr>
          </a:p>
        </p:txBody>
      </p:sp>
      <p:sp>
        <p:nvSpPr>
          <p:cNvPr id="3" name="Turinio vietos rezervavimo ženklas 2"/>
          <p:cNvSpPr>
            <a:spLocks noGrp="1"/>
          </p:cNvSpPr>
          <p:nvPr>
            <p:ph idx="1"/>
          </p:nvPr>
        </p:nvSpPr>
        <p:spPr>
          <a:xfrm>
            <a:off x="996471" y="1139719"/>
            <a:ext cx="10515600" cy="3591098"/>
          </a:xfrm>
        </p:spPr>
        <p:txBody>
          <a:bodyPr>
            <a:normAutofit fontScale="92500" lnSpcReduction="10000"/>
          </a:bodyPr>
          <a:lstStyle/>
          <a:p>
            <a:pPr marL="0" lvl="0" indent="0">
              <a:lnSpc>
                <a:spcPct val="110000"/>
              </a:lnSpc>
              <a:spcBef>
                <a:spcPts val="1200"/>
              </a:spcBef>
              <a:spcAft>
                <a:spcPts val="1200"/>
              </a:spcAft>
              <a:buClr>
                <a:srgbClr val="629DD1">
                  <a:lumMod val="75000"/>
                </a:srgbClr>
              </a:buClr>
              <a:buNone/>
            </a:pPr>
            <a:r>
              <a:rPr lang="lt-LT" b="1" dirty="0">
                <a:solidFill>
                  <a:srgbClr val="00B050"/>
                </a:solidFill>
              </a:rPr>
              <a:t>Privalės</a:t>
            </a:r>
            <a:r>
              <a:rPr lang="lt-LT" b="1" dirty="0">
                <a:solidFill>
                  <a:srgbClr val="5AA2AE"/>
                </a:solidFill>
              </a:rPr>
              <a:t> </a:t>
            </a:r>
            <a:r>
              <a:rPr lang="lt-LT" b="1" dirty="0">
                <a:solidFill>
                  <a:srgbClr val="00B050"/>
                </a:solidFill>
              </a:rPr>
              <a:t>nurodyti</a:t>
            </a:r>
            <a:r>
              <a:rPr lang="lt-LT" b="1" dirty="0">
                <a:solidFill>
                  <a:srgbClr val="5AA2AE"/>
                </a:solidFill>
              </a:rPr>
              <a:t> </a:t>
            </a:r>
            <a:r>
              <a:rPr lang="lt-LT" b="1" u="sng" dirty="0">
                <a:solidFill>
                  <a:srgbClr val="00B050"/>
                </a:solidFill>
              </a:rPr>
              <a:t>privačius interesus</a:t>
            </a:r>
            <a:r>
              <a:rPr lang="lt-LT" b="1" dirty="0">
                <a:solidFill>
                  <a:srgbClr val="5AA2AE"/>
                </a:solidFill>
              </a:rPr>
              <a:t>, egzistuojančius ar galinčius atsirasti (t. y. jei dėl to gali kilti interesų konfliktas):</a:t>
            </a:r>
            <a:endParaRPr lang="lt-LT" dirty="0">
              <a:solidFill>
                <a:srgbClr val="4C4C4C"/>
              </a:solidFill>
            </a:endParaRPr>
          </a:p>
          <a:p>
            <a:pPr marL="0" lvl="0" indent="0">
              <a:spcBef>
                <a:spcPts val="550"/>
              </a:spcBef>
              <a:buClr>
                <a:srgbClr val="629DD1">
                  <a:lumMod val="75000"/>
                </a:srgbClr>
              </a:buClr>
              <a:buNone/>
            </a:pPr>
            <a:endParaRPr lang="lt-LT" dirty="0">
              <a:solidFill>
                <a:srgbClr val="4C4C4C"/>
              </a:solidFill>
            </a:endParaRPr>
          </a:p>
          <a:p>
            <a:pPr>
              <a:buClr>
                <a:srgbClr val="5AA2AE"/>
              </a:buClr>
              <a:buFont typeface="Wingdings" panose="05000000000000000000" pitchFamily="2" charset="2"/>
              <a:buChar char="ü"/>
            </a:pPr>
            <a:r>
              <a:rPr lang="lt-LT" dirty="0">
                <a:solidFill>
                  <a:schemeClr val="accent6">
                    <a:lumMod val="50000"/>
                  </a:schemeClr>
                </a:solidFill>
              </a:rPr>
              <a:t> </a:t>
            </a:r>
            <a:r>
              <a:rPr lang="lt-LT" sz="2600" dirty="0">
                <a:solidFill>
                  <a:schemeClr val="accent6">
                    <a:lumMod val="50000"/>
                  </a:schemeClr>
                </a:solidFill>
              </a:rPr>
              <a:t>dėl </a:t>
            </a:r>
            <a:r>
              <a:rPr lang="lt-LT" sz="2600" b="1" dirty="0">
                <a:solidFill>
                  <a:schemeClr val="accent6">
                    <a:lumMod val="50000"/>
                  </a:schemeClr>
                </a:solidFill>
              </a:rPr>
              <a:t>jo ar jam artimų asmenų narystės ar (ir) einamų pareigų juridiniuose asmenyse</a:t>
            </a:r>
            <a:r>
              <a:rPr lang="lt-LT" sz="2600" dirty="0">
                <a:solidFill>
                  <a:schemeClr val="accent6">
                    <a:lumMod val="50000"/>
                  </a:schemeClr>
                </a:solidFill>
              </a:rPr>
              <a:t>, išskyrus narystę politinėse partijose ir profesinėse sąjungose</a:t>
            </a:r>
          </a:p>
          <a:p>
            <a:pPr marL="0" indent="0">
              <a:buClr>
                <a:srgbClr val="5AA2AE"/>
              </a:buClr>
              <a:buNone/>
            </a:pPr>
            <a:endParaRPr lang="lt-LT" sz="2600" dirty="0">
              <a:solidFill>
                <a:schemeClr val="accent6">
                  <a:lumMod val="50000"/>
                </a:schemeClr>
              </a:solidFill>
            </a:endParaRPr>
          </a:p>
          <a:p>
            <a:pPr>
              <a:buClr>
                <a:srgbClr val="5AA2AE"/>
              </a:buClr>
              <a:buFont typeface="Wingdings" panose="05000000000000000000" pitchFamily="2" charset="2"/>
              <a:buChar char="ü"/>
            </a:pPr>
            <a:r>
              <a:rPr lang="lt-LT" sz="2600" dirty="0">
                <a:solidFill>
                  <a:schemeClr val="accent6">
                    <a:lumMod val="50000"/>
                  </a:schemeClr>
                </a:solidFill>
              </a:rPr>
              <a:t> dėl jam artimo asmens ar kito asmens arba dėl su šiais asmenimis arba juo pačiu susijusių duomenų</a:t>
            </a:r>
          </a:p>
        </p:txBody>
      </p:sp>
      <p:sp>
        <p:nvSpPr>
          <p:cNvPr id="4" name="Turinio vietos rezervavimo ženklas 2">
            <a:extLst>
              <a:ext uri="{FF2B5EF4-FFF2-40B4-BE49-F238E27FC236}">
                <a16:creationId xmlns:a16="http://schemas.microsoft.com/office/drawing/2014/main" id="{BEBA80FA-BD7C-410F-8801-EB564EB783E5}"/>
              </a:ext>
            </a:extLst>
          </p:cNvPr>
          <p:cNvSpPr txBox="1">
            <a:spLocks/>
          </p:cNvSpPr>
          <p:nvPr/>
        </p:nvSpPr>
        <p:spPr>
          <a:xfrm>
            <a:off x="1086573" y="5018730"/>
            <a:ext cx="10501698" cy="13509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50"/>
              </a:spcBef>
              <a:buClr>
                <a:srgbClr val="5AA2AE"/>
              </a:buClr>
              <a:buNone/>
            </a:pPr>
            <a:r>
              <a:rPr lang="lt-LT" b="1" dirty="0">
                <a:solidFill>
                  <a:srgbClr val="FFC000"/>
                </a:solidFill>
              </a:rPr>
              <a:t>Deklaruojančio asmens privačiais interesais nelaikomi su artimais asmenimis susiję privatūs interesai, kurie deklaruojančiam asmeniui objektyviai negali būti žinomi</a:t>
            </a:r>
          </a:p>
        </p:txBody>
      </p:sp>
    </p:spTree>
    <p:extLst>
      <p:ext uri="{BB962C8B-B14F-4D97-AF65-F5344CB8AC3E}">
        <p14:creationId xmlns:p14="http://schemas.microsoft.com/office/powerpoint/2010/main" val="305613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617124" y="60315"/>
            <a:ext cx="6593378" cy="1460500"/>
          </a:xfrm>
        </p:spPr>
        <p:txBody>
          <a:bodyPr>
            <a:noAutofit/>
          </a:bodyPr>
          <a:lstStyle/>
          <a:p>
            <a:pPr algn="ctr"/>
            <a:r>
              <a:rPr lang="lt-LT" altLang="lt-LT" sz="2800" b="1" dirty="0">
                <a:solidFill>
                  <a:srgbClr val="5AA2AE"/>
                </a:solidFill>
                <a:latin typeface="DejaVu Sans" charset="0"/>
              </a:rPr>
              <a:t>Apribojimai pasibaigus tarnybai</a:t>
            </a:r>
            <a:endParaRPr lang="en-US" sz="2800" dirty="0">
              <a:solidFill>
                <a:srgbClr val="5AA2AE"/>
              </a:solidFill>
            </a:endParaRPr>
          </a:p>
        </p:txBody>
      </p:sp>
      <p:sp>
        <p:nvSpPr>
          <p:cNvPr id="3" name="Turinio vietos rezervavimo ženklas 2"/>
          <p:cNvSpPr>
            <a:spLocks noGrp="1"/>
          </p:cNvSpPr>
          <p:nvPr>
            <p:ph idx="1"/>
          </p:nvPr>
        </p:nvSpPr>
        <p:spPr>
          <a:xfrm>
            <a:off x="2410691" y="1338127"/>
            <a:ext cx="9163678" cy="2413784"/>
          </a:xfrm>
        </p:spPr>
        <p:txBody>
          <a:bodyPr>
            <a:normAutofit lnSpcReduction="10000"/>
          </a:bodyPr>
          <a:lstStyle/>
          <a:p>
            <a:pPr marL="0" indent="0" algn="just">
              <a:buNone/>
            </a:pPr>
            <a:r>
              <a:rPr lang="lt-LT" sz="2600" b="1" dirty="0">
                <a:solidFill>
                  <a:schemeClr val="accent6">
                    <a:lumMod val="50000"/>
                  </a:schemeClr>
                </a:solidFill>
              </a:rPr>
              <a:t>Asmuo, nustojęs dirbti valstybinėje tarnyboje, </a:t>
            </a:r>
            <a:r>
              <a:rPr lang="lt-LT" sz="2600" b="1" dirty="0">
                <a:solidFill>
                  <a:srgbClr val="C00000"/>
                </a:solidFill>
              </a:rPr>
              <a:t>vienus metus </a:t>
            </a:r>
            <a:r>
              <a:rPr lang="lt-LT" sz="2600" b="1" dirty="0">
                <a:solidFill>
                  <a:schemeClr val="accent6">
                    <a:lumMod val="50000"/>
                  </a:schemeClr>
                </a:solidFill>
              </a:rPr>
              <a:t>negali dirbti juridiniame asmenyje, su kurio veiklos priežiūra ir kontrole per paskutinius vienus darbo metus buvo tiesiogiai susijusios jo tarnybinės pareigos arba dėl kurio rengiant, svarstant ar priimant sprendimus jis dalyvavo, įskaitant sprendimus konkurso ar kitokiu būdu teikti valstybės užsakymus ar finansinę paramą.</a:t>
            </a:r>
          </a:p>
        </p:txBody>
      </p:sp>
      <p:sp>
        <p:nvSpPr>
          <p:cNvPr id="4" name="Turinio vietos rezervavimo ženklas 2">
            <a:extLst>
              <a:ext uri="{FF2B5EF4-FFF2-40B4-BE49-F238E27FC236}">
                <a16:creationId xmlns:a16="http://schemas.microsoft.com/office/drawing/2014/main" id="{BEBA80FA-BD7C-410F-8801-EB564EB783E5}"/>
              </a:ext>
            </a:extLst>
          </p:cNvPr>
          <p:cNvSpPr txBox="1">
            <a:spLocks/>
          </p:cNvSpPr>
          <p:nvPr/>
        </p:nvSpPr>
        <p:spPr>
          <a:xfrm>
            <a:off x="969585" y="3822831"/>
            <a:ext cx="10930907" cy="24137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550"/>
              </a:spcBef>
              <a:buClr>
                <a:srgbClr val="5AA2AE"/>
              </a:buClr>
              <a:buNone/>
            </a:pPr>
            <a:r>
              <a:rPr lang="lt-LT" b="1" dirty="0">
                <a:solidFill>
                  <a:schemeClr val="accent2">
                    <a:lumMod val="50000"/>
                  </a:schemeClr>
                </a:solidFill>
              </a:rPr>
              <a:t>Asmuo, nustojęs dirbti valstybinėje tarnyboje, ar juridinis asmuo, kuriame jis ar jam artimi asmenys turi daugiau kaip 10 procentų akcijų ar kitų juridinio asmens dalyvio teisių kitų teisinių formų juridiniuose asmenyse, vienus metus </a:t>
            </a:r>
            <a:r>
              <a:rPr lang="lt-LT" b="1" dirty="0">
                <a:solidFill>
                  <a:srgbClr val="851E13"/>
                </a:solidFill>
              </a:rPr>
              <a:t>neturi teisės sudaryti sandorių</a:t>
            </a:r>
            <a:r>
              <a:rPr lang="lt-LT" b="1" dirty="0">
                <a:solidFill>
                  <a:schemeClr val="accent2">
                    <a:lumMod val="50000"/>
                  </a:schemeClr>
                </a:solidFill>
              </a:rPr>
              <a:t> su institucija ar įstaiga, kurioje paskutinius metus šis asmuo dirbo, ir naudotis šios institucijos ar įstaigos teikiamomis individualiomis lengvatomis.</a:t>
            </a:r>
          </a:p>
        </p:txBody>
      </p:sp>
      <p:grpSp>
        <p:nvGrpSpPr>
          <p:cNvPr id="5" name="Group 7">
            <a:extLst>
              <a:ext uri="{FF2B5EF4-FFF2-40B4-BE49-F238E27FC236}">
                <a16:creationId xmlns:a16="http://schemas.microsoft.com/office/drawing/2014/main" id="{16140C80-3FB5-4926-8872-28168B4900B5}"/>
              </a:ext>
            </a:extLst>
          </p:cNvPr>
          <p:cNvGrpSpPr/>
          <p:nvPr/>
        </p:nvGrpSpPr>
        <p:grpSpPr>
          <a:xfrm>
            <a:off x="969585" y="1497668"/>
            <a:ext cx="1025799" cy="1273739"/>
            <a:chOff x="7672194" y="10268404"/>
            <a:chExt cx="631330" cy="805346"/>
          </a:xfrm>
          <a:solidFill>
            <a:schemeClr val="accent6"/>
          </a:solidFill>
        </p:grpSpPr>
        <p:sp>
          <p:nvSpPr>
            <p:cNvPr id="6" name="Freeform 295">
              <a:extLst>
                <a:ext uri="{FF2B5EF4-FFF2-40B4-BE49-F238E27FC236}">
                  <a16:creationId xmlns:a16="http://schemas.microsoft.com/office/drawing/2014/main" id="{32CD5423-1D02-41A2-B4A8-4489330091A3}"/>
                </a:ext>
              </a:extLst>
            </p:cNvPr>
            <p:cNvSpPr>
              <a:spLocks noChangeArrowheads="1"/>
            </p:cNvSpPr>
            <p:nvPr/>
          </p:nvSpPr>
          <p:spPr bwMode="auto">
            <a:xfrm>
              <a:off x="7764788" y="10459219"/>
              <a:ext cx="446140" cy="398464"/>
            </a:xfrm>
            <a:custGeom>
              <a:avLst/>
              <a:gdLst>
                <a:gd name="T0" fmla="*/ 349 w 700"/>
                <a:gd name="T1" fmla="*/ 0 h 627"/>
                <a:gd name="T2" fmla="*/ 349 w 700"/>
                <a:gd name="T3" fmla="*/ 0 h 627"/>
                <a:gd name="T4" fmla="*/ 0 w 700"/>
                <a:gd name="T5" fmla="*/ 344 h 627"/>
                <a:gd name="T6" fmla="*/ 146 w 700"/>
                <a:gd name="T7" fmla="*/ 626 h 627"/>
                <a:gd name="T8" fmla="*/ 552 w 700"/>
                <a:gd name="T9" fmla="*/ 626 h 627"/>
                <a:gd name="T10" fmla="*/ 693 w 700"/>
                <a:gd name="T11" fmla="*/ 344 h 627"/>
                <a:gd name="T12" fmla="*/ 349 w 700"/>
                <a:gd name="T13" fmla="*/ 0 h 627"/>
                <a:gd name="T14" fmla="*/ 349 w 700"/>
                <a:gd name="T15" fmla="*/ 570 h 627"/>
                <a:gd name="T16" fmla="*/ 349 w 700"/>
                <a:gd name="T17" fmla="*/ 570 h 627"/>
                <a:gd name="T18" fmla="*/ 316 w 700"/>
                <a:gd name="T19" fmla="*/ 434 h 627"/>
                <a:gd name="T20" fmla="*/ 349 w 700"/>
                <a:gd name="T21" fmla="*/ 299 h 627"/>
                <a:gd name="T22" fmla="*/ 383 w 700"/>
                <a:gd name="T23" fmla="*/ 434 h 627"/>
                <a:gd name="T24" fmla="*/ 349 w 700"/>
                <a:gd name="T25" fmla="*/ 570 h 627"/>
                <a:gd name="T26" fmla="*/ 349 w 700"/>
                <a:gd name="T27" fmla="*/ 570 h 627"/>
                <a:gd name="T28" fmla="*/ 349 w 700"/>
                <a:gd name="T29" fmla="*/ 57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0" h="627">
                  <a:moveTo>
                    <a:pt x="349" y="0"/>
                  </a:moveTo>
                  <a:lnTo>
                    <a:pt x="349" y="0"/>
                  </a:lnTo>
                  <a:cubicBezTo>
                    <a:pt x="158" y="0"/>
                    <a:pt x="0" y="153"/>
                    <a:pt x="0" y="344"/>
                  </a:cubicBezTo>
                  <a:cubicBezTo>
                    <a:pt x="0" y="463"/>
                    <a:pt x="62" y="564"/>
                    <a:pt x="146" y="626"/>
                  </a:cubicBezTo>
                  <a:cubicBezTo>
                    <a:pt x="552" y="626"/>
                    <a:pt x="552" y="626"/>
                    <a:pt x="552" y="626"/>
                  </a:cubicBezTo>
                  <a:cubicBezTo>
                    <a:pt x="637" y="564"/>
                    <a:pt x="693" y="463"/>
                    <a:pt x="693" y="344"/>
                  </a:cubicBezTo>
                  <a:cubicBezTo>
                    <a:pt x="699" y="153"/>
                    <a:pt x="541" y="0"/>
                    <a:pt x="349" y="0"/>
                  </a:cubicBezTo>
                  <a:close/>
                  <a:moveTo>
                    <a:pt x="349" y="570"/>
                  </a:moveTo>
                  <a:lnTo>
                    <a:pt x="349" y="570"/>
                  </a:lnTo>
                  <a:cubicBezTo>
                    <a:pt x="327" y="570"/>
                    <a:pt x="316" y="508"/>
                    <a:pt x="316" y="434"/>
                  </a:cubicBezTo>
                  <a:cubicBezTo>
                    <a:pt x="316" y="361"/>
                    <a:pt x="327" y="299"/>
                    <a:pt x="349" y="299"/>
                  </a:cubicBezTo>
                  <a:cubicBezTo>
                    <a:pt x="372" y="299"/>
                    <a:pt x="383" y="361"/>
                    <a:pt x="383" y="434"/>
                  </a:cubicBezTo>
                  <a:cubicBezTo>
                    <a:pt x="383" y="508"/>
                    <a:pt x="372" y="570"/>
                    <a:pt x="349" y="570"/>
                  </a:cubicBezTo>
                  <a:close/>
                  <a:moveTo>
                    <a:pt x="349" y="570"/>
                  </a:moveTo>
                  <a:lnTo>
                    <a:pt x="349" y="57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7" name="Freeform 296">
              <a:extLst>
                <a:ext uri="{FF2B5EF4-FFF2-40B4-BE49-F238E27FC236}">
                  <a16:creationId xmlns:a16="http://schemas.microsoft.com/office/drawing/2014/main" id="{E1022440-A208-4D27-8699-5B94C40064DD}"/>
                </a:ext>
              </a:extLst>
            </p:cNvPr>
            <p:cNvSpPr>
              <a:spLocks noChangeArrowheads="1"/>
            </p:cNvSpPr>
            <p:nvPr/>
          </p:nvSpPr>
          <p:spPr bwMode="auto">
            <a:xfrm>
              <a:off x="7862997" y="10882936"/>
              <a:ext cx="252532" cy="190814"/>
            </a:xfrm>
            <a:custGeom>
              <a:avLst/>
              <a:gdLst>
                <a:gd name="T0" fmla="*/ 0 w 396"/>
                <a:gd name="T1" fmla="*/ 248 h 299"/>
                <a:gd name="T2" fmla="*/ 0 w 396"/>
                <a:gd name="T3" fmla="*/ 248 h 299"/>
                <a:gd name="T4" fmla="*/ 90 w 396"/>
                <a:gd name="T5" fmla="*/ 248 h 299"/>
                <a:gd name="T6" fmla="*/ 197 w 396"/>
                <a:gd name="T7" fmla="*/ 298 h 299"/>
                <a:gd name="T8" fmla="*/ 305 w 396"/>
                <a:gd name="T9" fmla="*/ 248 h 299"/>
                <a:gd name="T10" fmla="*/ 395 w 396"/>
                <a:gd name="T11" fmla="*/ 248 h 299"/>
                <a:gd name="T12" fmla="*/ 395 w 396"/>
                <a:gd name="T13" fmla="*/ 0 h 299"/>
                <a:gd name="T14" fmla="*/ 0 w 396"/>
                <a:gd name="T15" fmla="*/ 0 h 299"/>
                <a:gd name="T16" fmla="*/ 0 w 396"/>
                <a:gd name="T17" fmla="*/ 248 h 299"/>
                <a:gd name="T18" fmla="*/ 40 w 396"/>
                <a:gd name="T19" fmla="*/ 56 h 299"/>
                <a:gd name="T20" fmla="*/ 40 w 396"/>
                <a:gd name="T21" fmla="*/ 56 h 299"/>
                <a:gd name="T22" fmla="*/ 355 w 396"/>
                <a:gd name="T23" fmla="*/ 56 h 299"/>
                <a:gd name="T24" fmla="*/ 355 w 396"/>
                <a:gd name="T25" fmla="*/ 95 h 299"/>
                <a:gd name="T26" fmla="*/ 40 w 396"/>
                <a:gd name="T27" fmla="*/ 95 h 299"/>
                <a:gd name="T28" fmla="*/ 40 w 396"/>
                <a:gd name="T29" fmla="*/ 56 h 299"/>
                <a:gd name="T30" fmla="*/ 40 w 396"/>
                <a:gd name="T31" fmla="*/ 141 h 299"/>
                <a:gd name="T32" fmla="*/ 40 w 396"/>
                <a:gd name="T33" fmla="*/ 141 h 299"/>
                <a:gd name="T34" fmla="*/ 355 w 396"/>
                <a:gd name="T35" fmla="*/ 141 h 299"/>
                <a:gd name="T36" fmla="*/ 355 w 396"/>
                <a:gd name="T37" fmla="*/ 186 h 299"/>
                <a:gd name="T38" fmla="*/ 40 w 396"/>
                <a:gd name="T39" fmla="*/ 186 h 299"/>
                <a:gd name="T40" fmla="*/ 40 w 396"/>
                <a:gd name="T41" fmla="*/ 141 h 299"/>
                <a:gd name="T42" fmla="*/ 40 w 396"/>
                <a:gd name="T43" fmla="*/ 141 h 299"/>
                <a:gd name="T44" fmla="*/ 40 w 396"/>
                <a:gd name="T45" fmla="*/ 14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6" h="299">
                  <a:moveTo>
                    <a:pt x="0" y="248"/>
                  </a:moveTo>
                  <a:lnTo>
                    <a:pt x="0" y="248"/>
                  </a:lnTo>
                  <a:cubicBezTo>
                    <a:pt x="90" y="248"/>
                    <a:pt x="90" y="248"/>
                    <a:pt x="90" y="248"/>
                  </a:cubicBezTo>
                  <a:cubicBezTo>
                    <a:pt x="107" y="276"/>
                    <a:pt x="147" y="298"/>
                    <a:pt x="197" y="298"/>
                  </a:cubicBezTo>
                  <a:cubicBezTo>
                    <a:pt x="248" y="298"/>
                    <a:pt x="288" y="276"/>
                    <a:pt x="305" y="248"/>
                  </a:cubicBezTo>
                  <a:cubicBezTo>
                    <a:pt x="395" y="248"/>
                    <a:pt x="395" y="248"/>
                    <a:pt x="395" y="248"/>
                  </a:cubicBezTo>
                  <a:cubicBezTo>
                    <a:pt x="395" y="0"/>
                    <a:pt x="395" y="0"/>
                    <a:pt x="395" y="0"/>
                  </a:cubicBezTo>
                  <a:cubicBezTo>
                    <a:pt x="0" y="0"/>
                    <a:pt x="0" y="0"/>
                    <a:pt x="0" y="0"/>
                  </a:cubicBezTo>
                  <a:lnTo>
                    <a:pt x="0" y="248"/>
                  </a:lnTo>
                  <a:close/>
                  <a:moveTo>
                    <a:pt x="40" y="56"/>
                  </a:moveTo>
                  <a:lnTo>
                    <a:pt x="40" y="56"/>
                  </a:lnTo>
                  <a:cubicBezTo>
                    <a:pt x="355" y="56"/>
                    <a:pt x="355" y="56"/>
                    <a:pt x="355" y="56"/>
                  </a:cubicBezTo>
                  <a:cubicBezTo>
                    <a:pt x="355" y="95"/>
                    <a:pt x="355" y="95"/>
                    <a:pt x="355" y="95"/>
                  </a:cubicBezTo>
                  <a:cubicBezTo>
                    <a:pt x="40" y="95"/>
                    <a:pt x="40" y="95"/>
                    <a:pt x="40" y="95"/>
                  </a:cubicBezTo>
                  <a:lnTo>
                    <a:pt x="40" y="56"/>
                  </a:lnTo>
                  <a:close/>
                  <a:moveTo>
                    <a:pt x="40" y="141"/>
                  </a:moveTo>
                  <a:lnTo>
                    <a:pt x="40" y="141"/>
                  </a:lnTo>
                  <a:cubicBezTo>
                    <a:pt x="355" y="141"/>
                    <a:pt x="355" y="141"/>
                    <a:pt x="355" y="141"/>
                  </a:cubicBezTo>
                  <a:cubicBezTo>
                    <a:pt x="355" y="186"/>
                    <a:pt x="355" y="186"/>
                    <a:pt x="355" y="186"/>
                  </a:cubicBezTo>
                  <a:cubicBezTo>
                    <a:pt x="40" y="186"/>
                    <a:pt x="40" y="186"/>
                    <a:pt x="40" y="186"/>
                  </a:cubicBezTo>
                  <a:lnTo>
                    <a:pt x="40" y="141"/>
                  </a:lnTo>
                  <a:close/>
                  <a:moveTo>
                    <a:pt x="40" y="141"/>
                  </a:moveTo>
                  <a:lnTo>
                    <a:pt x="40" y="141"/>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8" name="Freeform 297">
              <a:extLst>
                <a:ext uri="{FF2B5EF4-FFF2-40B4-BE49-F238E27FC236}">
                  <a16:creationId xmlns:a16="http://schemas.microsoft.com/office/drawing/2014/main" id="{BE26495F-0F8B-4B4C-A01E-943D1B578263}"/>
                </a:ext>
              </a:extLst>
            </p:cNvPr>
            <p:cNvSpPr>
              <a:spLocks noChangeArrowheads="1"/>
            </p:cNvSpPr>
            <p:nvPr/>
          </p:nvSpPr>
          <p:spPr bwMode="auto">
            <a:xfrm>
              <a:off x="7672196" y="10268404"/>
              <a:ext cx="631328" cy="246936"/>
            </a:xfrm>
            <a:custGeom>
              <a:avLst/>
              <a:gdLst>
                <a:gd name="T0" fmla="*/ 451 w 993"/>
                <a:gd name="T1" fmla="*/ 0 h 390"/>
                <a:gd name="T2" fmla="*/ 541 w 993"/>
                <a:gd name="T3" fmla="*/ 0 h 390"/>
                <a:gd name="T4" fmla="*/ 541 w 993"/>
                <a:gd name="T5" fmla="*/ 203 h 390"/>
                <a:gd name="T6" fmla="*/ 451 w 993"/>
                <a:gd name="T7" fmla="*/ 203 h 390"/>
                <a:gd name="T8" fmla="*/ 451 w 993"/>
                <a:gd name="T9" fmla="*/ 0 h 390"/>
                <a:gd name="T10" fmla="*/ 0 w 993"/>
                <a:gd name="T11" fmla="*/ 242 h 390"/>
                <a:gd name="T12" fmla="*/ 62 w 993"/>
                <a:gd name="T13" fmla="*/ 180 h 390"/>
                <a:gd name="T14" fmla="*/ 209 w 993"/>
                <a:gd name="T15" fmla="*/ 321 h 390"/>
                <a:gd name="T16" fmla="*/ 147 w 993"/>
                <a:gd name="T17" fmla="*/ 389 h 390"/>
                <a:gd name="T18" fmla="*/ 0 w 993"/>
                <a:gd name="T19" fmla="*/ 242 h 390"/>
                <a:gd name="T20" fmla="*/ 784 w 993"/>
                <a:gd name="T21" fmla="*/ 321 h 390"/>
                <a:gd name="T22" fmla="*/ 930 w 993"/>
                <a:gd name="T23" fmla="*/ 174 h 390"/>
                <a:gd name="T24" fmla="*/ 992 w 993"/>
                <a:gd name="T25" fmla="*/ 242 h 390"/>
                <a:gd name="T26" fmla="*/ 846 w 993"/>
                <a:gd name="T27" fmla="*/ 389 h 390"/>
                <a:gd name="T28" fmla="*/ 784 w 993"/>
                <a:gd name="T29" fmla="*/ 321 h 390"/>
                <a:gd name="T30" fmla="*/ 784 w 993"/>
                <a:gd name="T31" fmla="*/ 321 h 390"/>
                <a:gd name="T32" fmla="*/ 784 w 993"/>
                <a:gd name="T33" fmla="*/ 3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3" h="390">
                  <a:moveTo>
                    <a:pt x="451" y="0"/>
                  </a:moveTo>
                  <a:lnTo>
                    <a:pt x="541" y="0"/>
                  </a:lnTo>
                  <a:lnTo>
                    <a:pt x="541" y="203"/>
                  </a:lnTo>
                  <a:lnTo>
                    <a:pt x="451" y="203"/>
                  </a:lnTo>
                  <a:lnTo>
                    <a:pt x="451" y="0"/>
                  </a:lnTo>
                  <a:close/>
                  <a:moveTo>
                    <a:pt x="0" y="242"/>
                  </a:moveTo>
                  <a:lnTo>
                    <a:pt x="62" y="180"/>
                  </a:lnTo>
                  <a:lnTo>
                    <a:pt x="209" y="321"/>
                  </a:lnTo>
                  <a:lnTo>
                    <a:pt x="147" y="389"/>
                  </a:lnTo>
                  <a:lnTo>
                    <a:pt x="0" y="242"/>
                  </a:lnTo>
                  <a:close/>
                  <a:moveTo>
                    <a:pt x="784" y="321"/>
                  </a:moveTo>
                  <a:lnTo>
                    <a:pt x="930" y="174"/>
                  </a:lnTo>
                  <a:lnTo>
                    <a:pt x="992" y="242"/>
                  </a:lnTo>
                  <a:lnTo>
                    <a:pt x="846" y="389"/>
                  </a:lnTo>
                  <a:lnTo>
                    <a:pt x="784" y="321"/>
                  </a:lnTo>
                  <a:close/>
                  <a:moveTo>
                    <a:pt x="784" y="321"/>
                  </a:moveTo>
                  <a:lnTo>
                    <a:pt x="784" y="321"/>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9" name="Freeform 298">
              <a:extLst>
                <a:ext uri="{FF2B5EF4-FFF2-40B4-BE49-F238E27FC236}">
                  <a16:creationId xmlns:a16="http://schemas.microsoft.com/office/drawing/2014/main" id="{F7D6E8AA-E39F-420D-AA44-BCC913EB2422}"/>
                </a:ext>
              </a:extLst>
            </p:cNvPr>
            <p:cNvSpPr>
              <a:spLocks noChangeArrowheads="1"/>
            </p:cNvSpPr>
            <p:nvPr/>
          </p:nvSpPr>
          <p:spPr bwMode="auto">
            <a:xfrm>
              <a:off x="7958397" y="10268405"/>
              <a:ext cx="58923" cy="129080"/>
            </a:xfrm>
            <a:custGeom>
              <a:avLst/>
              <a:gdLst>
                <a:gd name="T0" fmla="*/ 0 w 91"/>
                <a:gd name="T1" fmla="*/ 0 h 204"/>
                <a:gd name="T2" fmla="*/ 90 w 91"/>
                <a:gd name="T3" fmla="*/ 0 h 204"/>
                <a:gd name="T4" fmla="*/ 90 w 91"/>
                <a:gd name="T5" fmla="*/ 203 h 204"/>
                <a:gd name="T6" fmla="*/ 0 w 91"/>
                <a:gd name="T7" fmla="*/ 203 h 204"/>
                <a:gd name="T8" fmla="*/ 0 w 91"/>
                <a:gd name="T9" fmla="*/ 0 h 204"/>
              </a:gdLst>
              <a:ahLst/>
              <a:cxnLst>
                <a:cxn ang="0">
                  <a:pos x="T0" y="T1"/>
                </a:cxn>
                <a:cxn ang="0">
                  <a:pos x="T2" y="T3"/>
                </a:cxn>
                <a:cxn ang="0">
                  <a:pos x="T4" y="T5"/>
                </a:cxn>
                <a:cxn ang="0">
                  <a:pos x="T6" y="T7"/>
                </a:cxn>
                <a:cxn ang="0">
                  <a:pos x="T8" y="T9"/>
                </a:cxn>
              </a:cxnLst>
              <a:rect l="0" t="0" r="r" b="b"/>
              <a:pathLst>
                <a:path w="91" h="204">
                  <a:moveTo>
                    <a:pt x="0" y="0"/>
                  </a:moveTo>
                  <a:lnTo>
                    <a:pt x="90" y="0"/>
                  </a:lnTo>
                  <a:lnTo>
                    <a:pt x="90" y="203"/>
                  </a:lnTo>
                  <a:lnTo>
                    <a:pt x="0" y="203"/>
                  </a:ln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0" name="Freeform 299">
              <a:extLst>
                <a:ext uri="{FF2B5EF4-FFF2-40B4-BE49-F238E27FC236}">
                  <a16:creationId xmlns:a16="http://schemas.microsoft.com/office/drawing/2014/main" id="{54705E69-41E2-4AE9-BB2B-B8C6FC9D8455}"/>
                </a:ext>
              </a:extLst>
            </p:cNvPr>
            <p:cNvSpPr>
              <a:spLocks noChangeArrowheads="1"/>
            </p:cNvSpPr>
            <p:nvPr/>
          </p:nvSpPr>
          <p:spPr bwMode="auto">
            <a:xfrm>
              <a:off x="7672194" y="10383452"/>
              <a:ext cx="134683" cy="134692"/>
            </a:xfrm>
            <a:custGeom>
              <a:avLst/>
              <a:gdLst>
                <a:gd name="T0" fmla="*/ 0 w 210"/>
                <a:gd name="T1" fmla="*/ 62 h 210"/>
                <a:gd name="T2" fmla="*/ 62 w 210"/>
                <a:gd name="T3" fmla="*/ 0 h 210"/>
                <a:gd name="T4" fmla="*/ 209 w 210"/>
                <a:gd name="T5" fmla="*/ 141 h 210"/>
                <a:gd name="T6" fmla="*/ 147 w 210"/>
                <a:gd name="T7" fmla="*/ 209 h 210"/>
                <a:gd name="T8" fmla="*/ 0 w 210"/>
                <a:gd name="T9" fmla="*/ 62 h 210"/>
              </a:gdLst>
              <a:ahLst/>
              <a:cxnLst>
                <a:cxn ang="0">
                  <a:pos x="T0" y="T1"/>
                </a:cxn>
                <a:cxn ang="0">
                  <a:pos x="T2" y="T3"/>
                </a:cxn>
                <a:cxn ang="0">
                  <a:pos x="T4" y="T5"/>
                </a:cxn>
                <a:cxn ang="0">
                  <a:pos x="T6" y="T7"/>
                </a:cxn>
                <a:cxn ang="0">
                  <a:pos x="T8" y="T9"/>
                </a:cxn>
              </a:cxnLst>
              <a:rect l="0" t="0" r="r" b="b"/>
              <a:pathLst>
                <a:path w="210" h="210">
                  <a:moveTo>
                    <a:pt x="0" y="62"/>
                  </a:moveTo>
                  <a:lnTo>
                    <a:pt x="62" y="0"/>
                  </a:lnTo>
                  <a:lnTo>
                    <a:pt x="209" y="141"/>
                  </a:lnTo>
                  <a:lnTo>
                    <a:pt x="147" y="209"/>
                  </a:lnTo>
                  <a:lnTo>
                    <a:pt x="0" y="62"/>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1" name="Freeform 300">
              <a:extLst>
                <a:ext uri="{FF2B5EF4-FFF2-40B4-BE49-F238E27FC236}">
                  <a16:creationId xmlns:a16="http://schemas.microsoft.com/office/drawing/2014/main" id="{CC99B19A-2455-432C-8F6F-02E34E69096F}"/>
                </a:ext>
              </a:extLst>
            </p:cNvPr>
            <p:cNvSpPr>
              <a:spLocks noChangeArrowheads="1"/>
            </p:cNvSpPr>
            <p:nvPr/>
          </p:nvSpPr>
          <p:spPr bwMode="auto">
            <a:xfrm>
              <a:off x="8168840" y="10380649"/>
              <a:ext cx="131878" cy="137497"/>
            </a:xfrm>
            <a:custGeom>
              <a:avLst/>
              <a:gdLst>
                <a:gd name="T0" fmla="*/ 0 w 209"/>
                <a:gd name="T1" fmla="*/ 147 h 216"/>
                <a:gd name="T2" fmla="*/ 146 w 209"/>
                <a:gd name="T3" fmla="*/ 0 h 216"/>
                <a:gd name="T4" fmla="*/ 208 w 209"/>
                <a:gd name="T5" fmla="*/ 68 h 216"/>
                <a:gd name="T6" fmla="*/ 62 w 209"/>
                <a:gd name="T7" fmla="*/ 215 h 216"/>
                <a:gd name="T8" fmla="*/ 0 w 209"/>
                <a:gd name="T9" fmla="*/ 147 h 216"/>
              </a:gdLst>
              <a:ahLst/>
              <a:cxnLst>
                <a:cxn ang="0">
                  <a:pos x="T0" y="T1"/>
                </a:cxn>
                <a:cxn ang="0">
                  <a:pos x="T2" y="T3"/>
                </a:cxn>
                <a:cxn ang="0">
                  <a:pos x="T4" y="T5"/>
                </a:cxn>
                <a:cxn ang="0">
                  <a:pos x="T6" y="T7"/>
                </a:cxn>
                <a:cxn ang="0">
                  <a:pos x="T8" y="T9"/>
                </a:cxn>
              </a:cxnLst>
              <a:rect l="0" t="0" r="r" b="b"/>
              <a:pathLst>
                <a:path w="209" h="216">
                  <a:moveTo>
                    <a:pt x="0" y="147"/>
                  </a:moveTo>
                  <a:lnTo>
                    <a:pt x="146" y="0"/>
                  </a:lnTo>
                  <a:lnTo>
                    <a:pt x="208" y="68"/>
                  </a:lnTo>
                  <a:lnTo>
                    <a:pt x="62" y="215"/>
                  </a:lnTo>
                  <a:lnTo>
                    <a:pt x="0" y="147"/>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sp>
          <p:nvSpPr>
            <p:cNvPr id="12" name="Freeform 301">
              <a:extLst>
                <a:ext uri="{FF2B5EF4-FFF2-40B4-BE49-F238E27FC236}">
                  <a16:creationId xmlns:a16="http://schemas.microsoft.com/office/drawing/2014/main" id="{6941C8E5-C413-4001-AA6A-1F63F1F422F6}"/>
                </a:ext>
              </a:extLst>
            </p:cNvPr>
            <p:cNvSpPr>
              <a:spLocks noChangeArrowheads="1"/>
            </p:cNvSpPr>
            <p:nvPr/>
          </p:nvSpPr>
          <p:spPr bwMode="auto">
            <a:xfrm>
              <a:off x="8168838" y="10473247"/>
              <a:ext cx="2807" cy="280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400"/>
            </a:p>
          </p:txBody>
        </p:sp>
      </p:grpSp>
    </p:spTree>
    <p:extLst>
      <p:ext uri="{BB962C8B-B14F-4D97-AF65-F5344CB8AC3E}">
        <p14:creationId xmlns:p14="http://schemas.microsoft.com/office/powerpoint/2010/main" val="2971273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92232" y="406898"/>
            <a:ext cx="10515600" cy="1460500"/>
          </a:xfrm>
        </p:spPr>
        <p:txBody>
          <a:bodyPr>
            <a:noAutofit/>
          </a:bodyPr>
          <a:lstStyle/>
          <a:p>
            <a:pPr algn="ctr"/>
            <a:r>
              <a:rPr lang="lt-LT" altLang="lt-LT" sz="2400" b="1" dirty="0">
                <a:solidFill>
                  <a:srgbClr val="5AA2AE"/>
                </a:solidFill>
                <a:latin typeface="DejaVu Sans" charset="0"/>
              </a:rPr>
              <a:t>VIEŠŲJŲ IR PRIVAČIŲ INTERESŲ DERINIMO ĮSTATYMAS</a:t>
            </a:r>
            <a:endParaRPr lang="en-US" sz="2400" dirty="0">
              <a:solidFill>
                <a:srgbClr val="5AA2AE"/>
              </a:solidFill>
            </a:endParaRPr>
          </a:p>
        </p:txBody>
      </p:sp>
      <p:sp>
        <p:nvSpPr>
          <p:cNvPr id="3" name="Turinio vietos rezervavimo ženklas 2"/>
          <p:cNvSpPr>
            <a:spLocks noGrp="1"/>
          </p:cNvSpPr>
          <p:nvPr>
            <p:ph idx="1"/>
          </p:nvPr>
        </p:nvSpPr>
        <p:spPr>
          <a:xfrm>
            <a:off x="892232" y="1956814"/>
            <a:ext cx="10515600" cy="3288954"/>
          </a:xfrm>
        </p:spPr>
        <p:txBody>
          <a:bodyPr>
            <a:normAutofit fontScale="70000" lnSpcReduction="20000"/>
          </a:bodyPr>
          <a:lstStyle/>
          <a:p>
            <a:pPr marL="0" lvl="0" indent="0">
              <a:spcBef>
                <a:spcPts val="550"/>
              </a:spcBef>
              <a:buClr>
                <a:srgbClr val="629DD1">
                  <a:lumMod val="75000"/>
                </a:srgbClr>
              </a:buClr>
              <a:buNone/>
            </a:pPr>
            <a:endParaRPr lang="lt-LT" dirty="0">
              <a:solidFill>
                <a:srgbClr val="4C4C4C"/>
              </a:solidFill>
            </a:endParaRPr>
          </a:p>
          <a:p>
            <a:pPr lvl="0" algn="just">
              <a:spcBef>
                <a:spcPts val="550"/>
              </a:spcBef>
              <a:buClr>
                <a:srgbClr val="5AA2AE"/>
              </a:buClr>
              <a:buFont typeface="Wingdings" panose="05000000000000000000" pitchFamily="2" charset="2"/>
              <a:buChar char="Ø"/>
            </a:pPr>
            <a:r>
              <a:rPr lang="lt-LT" sz="4000" dirty="0">
                <a:solidFill>
                  <a:srgbClr val="5AA2AE"/>
                </a:solidFill>
              </a:rPr>
              <a:t> </a:t>
            </a:r>
            <a:r>
              <a:rPr lang="lt-LT" sz="4000" b="1" dirty="0">
                <a:solidFill>
                  <a:schemeClr val="tx1">
                    <a:lumMod val="65000"/>
                    <a:lumOff val="35000"/>
                  </a:schemeClr>
                </a:solidFill>
              </a:rPr>
              <a:t>Valstybinėje tarnyboje dirbantys asmenys </a:t>
            </a:r>
            <a:r>
              <a:rPr lang="lt-LT" sz="4000" dirty="0">
                <a:solidFill>
                  <a:schemeClr val="tx1">
                    <a:lumMod val="65000"/>
                    <a:lumOff val="35000"/>
                  </a:schemeClr>
                </a:solidFill>
              </a:rPr>
              <a:t>(valstybės politikai, valstybės pareigūnai, valstybės tarnautojai, teisėjai, kiti asmenys, turintys viešojo administravimo įgaliojimus, valstybės ir savivaldybių įmonių, biudžetinių įstaigų ir šių juridinių asmenų struktūrinių padalinių vadovai, jų pavaduotojai, viešųjų įstaigų, kurių bent vienas iš steigėjų, dalininkų yra valstybės ar savivaldybė (savivaldybės), ir jų struktūrinių padalinių vadovai ir jų pavaduotojai bei </a:t>
            </a:r>
            <a:r>
              <a:rPr lang="lt-LT" sz="4000" b="1" dirty="0">
                <a:solidFill>
                  <a:schemeClr val="tx1">
                    <a:lumMod val="65000"/>
                    <a:lumOff val="35000"/>
                  </a:schemeClr>
                </a:solidFill>
              </a:rPr>
              <a:t>kiti VPIDĮ 2 straipsnio 5 dalyje nurodyti asmenys</a:t>
            </a:r>
            <a:r>
              <a:rPr lang="lt-LT" sz="4000" dirty="0">
                <a:solidFill>
                  <a:schemeClr val="tx1">
                    <a:lumMod val="65000"/>
                    <a:lumOff val="35000"/>
                  </a:schemeClr>
                </a:solidFill>
              </a:rPr>
              <a:t>, taip pat </a:t>
            </a:r>
            <a:r>
              <a:rPr lang="lt-LT" sz="4000" b="1" dirty="0">
                <a:solidFill>
                  <a:schemeClr val="tx1">
                    <a:lumMod val="65000"/>
                    <a:lumOff val="35000"/>
                  </a:schemeClr>
                </a:solidFill>
              </a:rPr>
              <a:t>VPIDĮ 4 straipsnio 3 dalyje nurodyti asmenys</a:t>
            </a:r>
          </a:p>
        </p:txBody>
      </p:sp>
    </p:spTree>
    <p:extLst>
      <p:ext uri="{BB962C8B-B14F-4D97-AF65-F5344CB8AC3E}">
        <p14:creationId xmlns:p14="http://schemas.microsoft.com/office/powerpoint/2010/main" val="77962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2516645" y="1595118"/>
            <a:ext cx="8988499" cy="2135593"/>
          </a:xfrm>
        </p:spPr>
        <p:txBody>
          <a:bodyPr>
            <a:normAutofit lnSpcReduction="10000"/>
          </a:bodyPr>
          <a:lstStyle/>
          <a:p>
            <a:pPr lvl="0">
              <a:spcBef>
                <a:spcPts val="550"/>
              </a:spcBef>
              <a:spcAft>
                <a:spcPts val="600"/>
              </a:spcAft>
              <a:buClr>
                <a:srgbClr val="5AA2AE"/>
              </a:buClr>
              <a:buFont typeface="Wingdings" panose="05000000000000000000" pitchFamily="2" charset="2"/>
              <a:buChar char="Ø"/>
            </a:pPr>
            <a:r>
              <a:rPr lang="lt-LT" dirty="0"/>
              <a:t> </a:t>
            </a:r>
            <a:r>
              <a:rPr lang="lt-LT" dirty="0">
                <a:solidFill>
                  <a:schemeClr val="accent6">
                    <a:lumMod val="50000"/>
                  </a:schemeClr>
                </a:solidFill>
              </a:rPr>
              <a:t>Pirkimų vykdytojų pirkimų komisijų nariai, </a:t>
            </a:r>
          </a:p>
          <a:p>
            <a:pPr lvl="0">
              <a:spcBef>
                <a:spcPts val="550"/>
              </a:spcBef>
              <a:spcAft>
                <a:spcPts val="600"/>
              </a:spcAft>
              <a:buClr>
                <a:srgbClr val="5AA2AE"/>
              </a:buClr>
              <a:buFont typeface="Wingdings" panose="05000000000000000000" pitchFamily="2" charset="2"/>
              <a:buChar char="Ø"/>
            </a:pPr>
            <a:r>
              <a:rPr lang="lt-LT" dirty="0">
                <a:solidFill>
                  <a:schemeClr val="accent6">
                    <a:lumMod val="50000"/>
                  </a:schemeClr>
                </a:solidFill>
              </a:rPr>
              <a:t> asmenys, pirkimų vykdytojų vadovų paskirti atlikti supaprastintus pirkimus, </a:t>
            </a:r>
          </a:p>
          <a:p>
            <a:pPr lvl="0">
              <a:spcBef>
                <a:spcPts val="550"/>
              </a:spcBef>
              <a:spcAft>
                <a:spcPts val="600"/>
              </a:spcAft>
              <a:buClr>
                <a:srgbClr val="5AA2AE"/>
              </a:buClr>
              <a:buFont typeface="Wingdings" panose="05000000000000000000" pitchFamily="2" charset="2"/>
              <a:buChar char="Ø"/>
            </a:pPr>
            <a:r>
              <a:rPr lang="lt-LT" dirty="0">
                <a:solidFill>
                  <a:schemeClr val="accent6">
                    <a:lumMod val="50000"/>
                  </a:schemeClr>
                </a:solidFill>
              </a:rPr>
              <a:t> pirkimų vykdytojų atliekamų pirkimų procedūrose dalyvaujantys ekspertai, </a:t>
            </a:r>
            <a:endParaRPr lang="en-US" dirty="0">
              <a:solidFill>
                <a:srgbClr val="5AA2AE"/>
              </a:solidFill>
            </a:endParaRPr>
          </a:p>
        </p:txBody>
      </p:sp>
      <p:sp>
        <p:nvSpPr>
          <p:cNvPr id="11" name="Turinio vietos rezervavimo ženklas 2">
            <a:extLst>
              <a:ext uri="{FF2B5EF4-FFF2-40B4-BE49-F238E27FC236}">
                <a16:creationId xmlns:a16="http://schemas.microsoft.com/office/drawing/2014/main" id="{70C54C51-63AE-4D88-B30C-330046F7D51D}"/>
              </a:ext>
            </a:extLst>
          </p:cNvPr>
          <p:cNvSpPr txBox="1">
            <a:spLocks/>
          </p:cNvSpPr>
          <p:nvPr/>
        </p:nvSpPr>
        <p:spPr>
          <a:xfrm>
            <a:off x="794084" y="454068"/>
            <a:ext cx="11141241" cy="1016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50"/>
              </a:spcBef>
              <a:buClr>
                <a:srgbClr val="629DD1">
                  <a:lumMod val="75000"/>
                </a:srgbClr>
              </a:buClr>
              <a:buFont typeface="Arial" panose="020B0604020202020204" pitchFamily="34" charset="0"/>
              <a:buNone/>
            </a:pPr>
            <a:r>
              <a:rPr lang="lt-LT" b="1" dirty="0">
                <a:solidFill>
                  <a:srgbClr val="5AA2AE"/>
                </a:solidFill>
              </a:rPr>
              <a:t>Privalu deklaruoti ir vengti interesų konflikto pirkimuose </a:t>
            </a:r>
          </a:p>
          <a:p>
            <a:pPr marL="0" indent="0">
              <a:spcBef>
                <a:spcPts val="550"/>
              </a:spcBef>
              <a:buClr>
                <a:srgbClr val="629DD1">
                  <a:lumMod val="75000"/>
                </a:srgbClr>
              </a:buClr>
              <a:buFont typeface="Arial" panose="020B0604020202020204" pitchFamily="34" charset="0"/>
              <a:buNone/>
            </a:pPr>
            <a:r>
              <a:rPr lang="lt-LT" b="1" u="sng" dirty="0">
                <a:solidFill>
                  <a:srgbClr val="5AA2AE"/>
                </a:solidFill>
              </a:rPr>
              <a:t>pirkimų iniciatoriams</a:t>
            </a:r>
          </a:p>
        </p:txBody>
      </p:sp>
      <p:grpSp>
        <p:nvGrpSpPr>
          <p:cNvPr id="12" name="Group 5">
            <a:extLst>
              <a:ext uri="{FF2B5EF4-FFF2-40B4-BE49-F238E27FC236}">
                <a16:creationId xmlns:a16="http://schemas.microsoft.com/office/drawing/2014/main" id="{2B85826D-060F-4FAD-8505-56A44A5FAEF5}"/>
              </a:ext>
            </a:extLst>
          </p:cNvPr>
          <p:cNvGrpSpPr/>
          <p:nvPr/>
        </p:nvGrpSpPr>
        <p:grpSpPr>
          <a:xfrm>
            <a:off x="1042659" y="1879478"/>
            <a:ext cx="1195926" cy="1720157"/>
            <a:chOff x="4365687" y="7423758"/>
            <a:chExt cx="1195926" cy="1720157"/>
          </a:xfrm>
        </p:grpSpPr>
        <p:sp>
          <p:nvSpPr>
            <p:cNvPr id="13" name="Freeform 10">
              <a:extLst>
                <a:ext uri="{FF2B5EF4-FFF2-40B4-BE49-F238E27FC236}">
                  <a16:creationId xmlns:a16="http://schemas.microsoft.com/office/drawing/2014/main" id="{EA4909DC-8549-484A-8223-300DEF4D392A}"/>
                </a:ext>
              </a:extLst>
            </p:cNvPr>
            <p:cNvSpPr>
              <a:spLocks noChangeArrowheads="1"/>
            </p:cNvSpPr>
            <p:nvPr/>
          </p:nvSpPr>
          <p:spPr bwMode="auto">
            <a:xfrm>
              <a:off x="4464496" y="8697696"/>
              <a:ext cx="1097117" cy="446219"/>
            </a:xfrm>
            <a:custGeom>
              <a:avLst/>
              <a:gdLst>
                <a:gd name="T0" fmla="*/ 1369 w 1426"/>
                <a:gd name="T1" fmla="*/ 178 h 582"/>
                <a:gd name="T2" fmla="*/ 1369 w 1426"/>
                <a:gd name="T3" fmla="*/ 178 h 582"/>
                <a:gd name="T4" fmla="*/ 713 w 1426"/>
                <a:gd name="T5" fmla="*/ 0 h 582"/>
                <a:gd name="T6" fmla="*/ 56 w 1426"/>
                <a:gd name="T7" fmla="*/ 178 h 582"/>
                <a:gd name="T8" fmla="*/ 0 w 1426"/>
                <a:gd name="T9" fmla="*/ 178 h 582"/>
                <a:gd name="T10" fmla="*/ 0 w 1426"/>
                <a:gd name="T11" fmla="*/ 290 h 582"/>
                <a:gd name="T12" fmla="*/ 713 w 1426"/>
                <a:gd name="T13" fmla="*/ 581 h 582"/>
                <a:gd name="T14" fmla="*/ 1425 w 1426"/>
                <a:gd name="T15" fmla="*/ 290 h 582"/>
                <a:gd name="T16" fmla="*/ 1425 w 1426"/>
                <a:gd name="T17" fmla="*/ 178 h 582"/>
                <a:gd name="T18" fmla="*/ 1369 w 1426"/>
                <a:gd name="T19" fmla="*/ 1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2">
                  <a:moveTo>
                    <a:pt x="1369" y="178"/>
                  </a:moveTo>
                  <a:lnTo>
                    <a:pt x="1369" y="178"/>
                  </a:lnTo>
                  <a:cubicBezTo>
                    <a:pt x="1261" y="75"/>
                    <a:pt x="1008" y="0"/>
                    <a:pt x="713" y="0"/>
                  </a:cubicBezTo>
                  <a:cubicBezTo>
                    <a:pt x="417" y="0"/>
                    <a:pt x="164" y="75"/>
                    <a:pt x="56" y="178"/>
                  </a:cubicBezTo>
                  <a:cubicBezTo>
                    <a:pt x="0" y="178"/>
                    <a:pt x="0" y="178"/>
                    <a:pt x="0" y="178"/>
                  </a:cubicBezTo>
                  <a:cubicBezTo>
                    <a:pt x="0" y="290"/>
                    <a:pt x="0" y="290"/>
                    <a:pt x="0" y="290"/>
                  </a:cubicBezTo>
                  <a:cubicBezTo>
                    <a:pt x="0" y="455"/>
                    <a:pt x="319" y="581"/>
                    <a:pt x="713" y="581"/>
                  </a:cubicBezTo>
                  <a:cubicBezTo>
                    <a:pt x="1106" y="581"/>
                    <a:pt x="1425" y="455"/>
                    <a:pt x="1425" y="290"/>
                  </a:cubicBezTo>
                  <a:cubicBezTo>
                    <a:pt x="1425" y="178"/>
                    <a:pt x="1425" y="178"/>
                    <a:pt x="1425" y="178"/>
                  </a:cubicBezTo>
                  <a:lnTo>
                    <a:pt x="1369" y="178"/>
                  </a:lnTo>
                </a:path>
              </a:pathLst>
            </a:custGeom>
            <a:solidFill>
              <a:schemeClr val="bg1">
                <a:lumMod val="75000"/>
              </a:schemeClr>
            </a:solidFill>
            <a:ln>
              <a:noFill/>
            </a:ln>
            <a:effectLst/>
          </p:spPr>
          <p:txBody>
            <a:bodyPr wrap="none" anchor="ctr"/>
            <a:lstStyle/>
            <a:p>
              <a:pPr>
                <a:defRPr/>
              </a:pPr>
              <a:endParaRPr lang="en-US"/>
            </a:p>
          </p:txBody>
        </p:sp>
        <p:sp>
          <p:nvSpPr>
            <p:cNvPr id="14" name="Freeform 11">
              <a:extLst>
                <a:ext uri="{FF2B5EF4-FFF2-40B4-BE49-F238E27FC236}">
                  <a16:creationId xmlns:a16="http://schemas.microsoft.com/office/drawing/2014/main" id="{B1A65B67-19B4-4F7D-AC42-338AD7BD8235}"/>
                </a:ext>
              </a:extLst>
            </p:cNvPr>
            <p:cNvSpPr>
              <a:spLocks noChangeArrowheads="1"/>
            </p:cNvSpPr>
            <p:nvPr/>
          </p:nvSpPr>
          <p:spPr bwMode="auto">
            <a:xfrm>
              <a:off x="4464496" y="8609133"/>
              <a:ext cx="1097117" cy="446219"/>
            </a:xfrm>
            <a:custGeom>
              <a:avLst/>
              <a:gdLst>
                <a:gd name="T0" fmla="*/ 1425 w 1426"/>
                <a:gd name="T1" fmla="*/ 290 h 581"/>
                <a:gd name="T2" fmla="*/ 1425 w 1426"/>
                <a:gd name="T3" fmla="*/ 290 h 581"/>
                <a:gd name="T4" fmla="*/ 713 w 1426"/>
                <a:gd name="T5" fmla="*/ 580 h 581"/>
                <a:gd name="T6" fmla="*/ 0 w 1426"/>
                <a:gd name="T7" fmla="*/ 290 h 581"/>
                <a:gd name="T8" fmla="*/ 713 w 1426"/>
                <a:gd name="T9" fmla="*/ 0 h 581"/>
                <a:gd name="T10" fmla="*/ 1425 w 1426"/>
                <a:gd name="T11" fmla="*/ 290 h 581"/>
              </a:gdLst>
              <a:ahLst/>
              <a:cxnLst>
                <a:cxn ang="0">
                  <a:pos x="T0" y="T1"/>
                </a:cxn>
                <a:cxn ang="0">
                  <a:pos x="T2" y="T3"/>
                </a:cxn>
                <a:cxn ang="0">
                  <a:pos x="T4" y="T5"/>
                </a:cxn>
                <a:cxn ang="0">
                  <a:pos x="T6" y="T7"/>
                </a:cxn>
                <a:cxn ang="0">
                  <a:pos x="T8" y="T9"/>
                </a:cxn>
                <a:cxn ang="0">
                  <a:pos x="T10" y="T11"/>
                </a:cxn>
              </a:cxnLst>
              <a:rect l="0" t="0" r="r" b="b"/>
              <a:pathLst>
                <a:path w="1426" h="581">
                  <a:moveTo>
                    <a:pt x="1425" y="290"/>
                  </a:moveTo>
                  <a:lnTo>
                    <a:pt x="1425" y="290"/>
                  </a:lnTo>
                  <a:cubicBezTo>
                    <a:pt x="1425" y="449"/>
                    <a:pt x="1106" y="580"/>
                    <a:pt x="713" y="580"/>
                  </a:cubicBezTo>
                  <a:cubicBezTo>
                    <a:pt x="319" y="580"/>
                    <a:pt x="0" y="449"/>
                    <a:pt x="0" y="290"/>
                  </a:cubicBezTo>
                  <a:cubicBezTo>
                    <a:pt x="0" y="131"/>
                    <a:pt x="319" y="0"/>
                    <a:pt x="713" y="0"/>
                  </a:cubicBezTo>
                  <a:cubicBezTo>
                    <a:pt x="1106" y="0"/>
                    <a:pt x="1425" y="131"/>
                    <a:pt x="1425" y="290"/>
                  </a:cubicBezTo>
                </a:path>
              </a:pathLst>
            </a:custGeom>
            <a:solidFill>
              <a:schemeClr val="bg1">
                <a:lumMod val="50000"/>
              </a:schemeClr>
            </a:solidFill>
            <a:ln>
              <a:noFill/>
            </a:ln>
            <a:effectLst/>
          </p:spPr>
          <p:txBody>
            <a:bodyPr wrap="none" anchor="ctr"/>
            <a:lstStyle/>
            <a:p>
              <a:pPr>
                <a:defRPr/>
              </a:pPr>
              <a:endParaRPr lang="en-US"/>
            </a:p>
          </p:txBody>
        </p:sp>
        <p:sp>
          <p:nvSpPr>
            <p:cNvPr id="15" name="Freeform 12">
              <a:extLst>
                <a:ext uri="{FF2B5EF4-FFF2-40B4-BE49-F238E27FC236}">
                  <a16:creationId xmlns:a16="http://schemas.microsoft.com/office/drawing/2014/main" id="{370C81B9-D782-4998-9E5C-52650B94FE89}"/>
                </a:ext>
              </a:extLst>
            </p:cNvPr>
            <p:cNvSpPr>
              <a:spLocks noChangeArrowheads="1"/>
            </p:cNvSpPr>
            <p:nvPr/>
          </p:nvSpPr>
          <p:spPr bwMode="auto">
            <a:xfrm>
              <a:off x="4539454" y="8622758"/>
              <a:ext cx="950607" cy="371281"/>
            </a:xfrm>
            <a:custGeom>
              <a:avLst/>
              <a:gdLst>
                <a:gd name="T0" fmla="*/ 1233 w 1234"/>
                <a:gd name="T1" fmla="*/ 239 h 484"/>
                <a:gd name="T2" fmla="*/ 1233 w 1234"/>
                <a:gd name="T3" fmla="*/ 239 h 484"/>
                <a:gd name="T4" fmla="*/ 619 w 1234"/>
                <a:gd name="T5" fmla="*/ 483 h 484"/>
                <a:gd name="T6" fmla="*/ 0 w 1234"/>
                <a:gd name="T7" fmla="*/ 239 h 484"/>
                <a:gd name="T8" fmla="*/ 619 w 1234"/>
                <a:gd name="T9" fmla="*/ 0 h 484"/>
                <a:gd name="T10" fmla="*/ 1233 w 1234"/>
                <a:gd name="T11" fmla="*/ 239 h 484"/>
              </a:gdLst>
              <a:ahLst/>
              <a:cxnLst>
                <a:cxn ang="0">
                  <a:pos x="T0" y="T1"/>
                </a:cxn>
                <a:cxn ang="0">
                  <a:pos x="T2" y="T3"/>
                </a:cxn>
                <a:cxn ang="0">
                  <a:pos x="T4" y="T5"/>
                </a:cxn>
                <a:cxn ang="0">
                  <a:pos x="T6" y="T7"/>
                </a:cxn>
                <a:cxn ang="0">
                  <a:pos x="T8" y="T9"/>
                </a:cxn>
                <a:cxn ang="0">
                  <a:pos x="T10" y="T11"/>
                </a:cxn>
              </a:cxnLst>
              <a:rect l="0" t="0" r="r" b="b"/>
              <a:pathLst>
                <a:path w="1234" h="484">
                  <a:moveTo>
                    <a:pt x="1233" y="239"/>
                  </a:moveTo>
                  <a:lnTo>
                    <a:pt x="1233" y="239"/>
                  </a:lnTo>
                  <a:cubicBezTo>
                    <a:pt x="1233" y="375"/>
                    <a:pt x="956" y="483"/>
                    <a:pt x="619" y="483"/>
                  </a:cubicBezTo>
                  <a:cubicBezTo>
                    <a:pt x="277" y="483"/>
                    <a:pt x="0" y="375"/>
                    <a:pt x="0" y="239"/>
                  </a:cubicBezTo>
                  <a:cubicBezTo>
                    <a:pt x="0" y="108"/>
                    <a:pt x="277" y="0"/>
                    <a:pt x="619" y="0"/>
                  </a:cubicBezTo>
                  <a:cubicBezTo>
                    <a:pt x="956" y="0"/>
                    <a:pt x="1233" y="108"/>
                    <a:pt x="1233" y="239"/>
                  </a:cubicBezTo>
                </a:path>
              </a:pathLst>
            </a:custGeom>
            <a:solidFill>
              <a:srgbClr val="FBE02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6" name="Freeform 13">
              <a:extLst>
                <a:ext uri="{FF2B5EF4-FFF2-40B4-BE49-F238E27FC236}">
                  <a16:creationId xmlns:a16="http://schemas.microsoft.com/office/drawing/2014/main" id="{C9425BC3-475C-4B48-BF32-BF678CF2B8BE}"/>
                </a:ext>
              </a:extLst>
            </p:cNvPr>
            <p:cNvSpPr>
              <a:spLocks noChangeArrowheads="1"/>
            </p:cNvSpPr>
            <p:nvPr/>
          </p:nvSpPr>
          <p:spPr bwMode="auto">
            <a:xfrm>
              <a:off x="4427017" y="8578477"/>
              <a:ext cx="1097117" cy="446219"/>
            </a:xfrm>
            <a:custGeom>
              <a:avLst/>
              <a:gdLst>
                <a:gd name="T0" fmla="*/ 1368 w 1426"/>
                <a:gd name="T1" fmla="*/ 177 h 581"/>
                <a:gd name="T2" fmla="*/ 1368 w 1426"/>
                <a:gd name="T3" fmla="*/ 177 h 581"/>
                <a:gd name="T4" fmla="*/ 712 w 1426"/>
                <a:gd name="T5" fmla="*/ 0 h 581"/>
                <a:gd name="T6" fmla="*/ 56 w 1426"/>
                <a:gd name="T7" fmla="*/ 177 h 581"/>
                <a:gd name="T8" fmla="*/ 0 w 1426"/>
                <a:gd name="T9" fmla="*/ 177 h 581"/>
                <a:gd name="T10" fmla="*/ 0 w 1426"/>
                <a:gd name="T11" fmla="*/ 290 h 581"/>
                <a:gd name="T12" fmla="*/ 712 w 1426"/>
                <a:gd name="T13" fmla="*/ 580 h 581"/>
                <a:gd name="T14" fmla="*/ 1425 w 1426"/>
                <a:gd name="T15" fmla="*/ 290 h 581"/>
                <a:gd name="T16" fmla="*/ 1425 w 1426"/>
                <a:gd name="T17" fmla="*/ 177 h 581"/>
                <a:gd name="T18" fmla="*/ 1368 w 1426"/>
                <a:gd name="T19" fmla="*/ 17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1">
                  <a:moveTo>
                    <a:pt x="1368" y="177"/>
                  </a:moveTo>
                  <a:lnTo>
                    <a:pt x="1368" y="177"/>
                  </a:lnTo>
                  <a:cubicBezTo>
                    <a:pt x="1260" y="74"/>
                    <a:pt x="1007" y="0"/>
                    <a:pt x="712" y="0"/>
                  </a:cubicBezTo>
                  <a:cubicBezTo>
                    <a:pt x="417" y="0"/>
                    <a:pt x="164" y="74"/>
                    <a:pt x="56" y="177"/>
                  </a:cubicBezTo>
                  <a:cubicBezTo>
                    <a:pt x="0" y="177"/>
                    <a:pt x="0" y="177"/>
                    <a:pt x="0" y="177"/>
                  </a:cubicBezTo>
                  <a:cubicBezTo>
                    <a:pt x="0" y="290"/>
                    <a:pt x="0" y="290"/>
                    <a:pt x="0" y="290"/>
                  </a:cubicBezTo>
                  <a:cubicBezTo>
                    <a:pt x="0" y="454"/>
                    <a:pt x="318" y="580"/>
                    <a:pt x="712" y="580"/>
                  </a:cubicBezTo>
                  <a:cubicBezTo>
                    <a:pt x="1106" y="580"/>
                    <a:pt x="1425" y="454"/>
                    <a:pt x="1425" y="290"/>
                  </a:cubicBezTo>
                  <a:cubicBezTo>
                    <a:pt x="1425" y="177"/>
                    <a:pt x="1425" y="177"/>
                    <a:pt x="1425" y="177"/>
                  </a:cubicBezTo>
                  <a:lnTo>
                    <a:pt x="1368" y="177"/>
                  </a:lnTo>
                </a:path>
              </a:pathLst>
            </a:custGeom>
            <a:solidFill>
              <a:schemeClr val="bg1">
                <a:lumMod val="75000"/>
              </a:schemeClr>
            </a:solidFill>
            <a:ln>
              <a:noFill/>
            </a:ln>
            <a:effectLst/>
          </p:spPr>
          <p:txBody>
            <a:bodyPr wrap="none" anchor="ctr"/>
            <a:lstStyle/>
            <a:p>
              <a:pPr>
                <a:defRPr/>
              </a:pPr>
              <a:endParaRPr lang="en-US"/>
            </a:p>
          </p:txBody>
        </p:sp>
        <p:sp>
          <p:nvSpPr>
            <p:cNvPr id="17" name="Freeform 14">
              <a:extLst>
                <a:ext uri="{FF2B5EF4-FFF2-40B4-BE49-F238E27FC236}">
                  <a16:creationId xmlns:a16="http://schemas.microsoft.com/office/drawing/2014/main" id="{E2E4556E-82FD-4C46-A72B-CA05A158DDBB}"/>
                </a:ext>
              </a:extLst>
            </p:cNvPr>
            <p:cNvSpPr>
              <a:spLocks noChangeArrowheads="1"/>
            </p:cNvSpPr>
            <p:nvPr/>
          </p:nvSpPr>
          <p:spPr bwMode="auto">
            <a:xfrm>
              <a:off x="4427017" y="8489915"/>
              <a:ext cx="1097117" cy="446219"/>
            </a:xfrm>
            <a:custGeom>
              <a:avLst/>
              <a:gdLst>
                <a:gd name="T0" fmla="*/ 1425 w 1426"/>
                <a:gd name="T1" fmla="*/ 290 h 582"/>
                <a:gd name="T2" fmla="*/ 1425 w 1426"/>
                <a:gd name="T3" fmla="*/ 290 h 582"/>
                <a:gd name="T4" fmla="*/ 712 w 1426"/>
                <a:gd name="T5" fmla="*/ 581 h 582"/>
                <a:gd name="T6" fmla="*/ 0 w 1426"/>
                <a:gd name="T7" fmla="*/ 290 h 582"/>
                <a:gd name="T8" fmla="*/ 712 w 1426"/>
                <a:gd name="T9" fmla="*/ 0 h 582"/>
                <a:gd name="T10" fmla="*/ 1425 w 1426"/>
                <a:gd name="T11" fmla="*/ 290 h 582"/>
              </a:gdLst>
              <a:ahLst/>
              <a:cxnLst>
                <a:cxn ang="0">
                  <a:pos x="T0" y="T1"/>
                </a:cxn>
                <a:cxn ang="0">
                  <a:pos x="T2" y="T3"/>
                </a:cxn>
                <a:cxn ang="0">
                  <a:pos x="T4" y="T5"/>
                </a:cxn>
                <a:cxn ang="0">
                  <a:pos x="T6" y="T7"/>
                </a:cxn>
                <a:cxn ang="0">
                  <a:pos x="T8" y="T9"/>
                </a:cxn>
                <a:cxn ang="0">
                  <a:pos x="T10" y="T11"/>
                </a:cxn>
              </a:cxnLst>
              <a:rect l="0" t="0" r="r" b="b"/>
              <a:pathLst>
                <a:path w="1426" h="582">
                  <a:moveTo>
                    <a:pt x="1425" y="290"/>
                  </a:moveTo>
                  <a:lnTo>
                    <a:pt x="1425" y="290"/>
                  </a:lnTo>
                  <a:cubicBezTo>
                    <a:pt x="1425" y="450"/>
                    <a:pt x="1106" y="581"/>
                    <a:pt x="712" y="581"/>
                  </a:cubicBezTo>
                  <a:cubicBezTo>
                    <a:pt x="318" y="581"/>
                    <a:pt x="0" y="450"/>
                    <a:pt x="0" y="290"/>
                  </a:cubicBezTo>
                  <a:cubicBezTo>
                    <a:pt x="0" y="131"/>
                    <a:pt x="318" y="0"/>
                    <a:pt x="712" y="0"/>
                  </a:cubicBezTo>
                  <a:cubicBezTo>
                    <a:pt x="1106" y="0"/>
                    <a:pt x="1425" y="131"/>
                    <a:pt x="1425" y="290"/>
                  </a:cubicBezTo>
                </a:path>
              </a:pathLst>
            </a:custGeom>
            <a:solidFill>
              <a:schemeClr val="bg1">
                <a:lumMod val="50000"/>
              </a:schemeClr>
            </a:solidFill>
            <a:ln>
              <a:noFill/>
            </a:ln>
            <a:effectLst/>
          </p:spPr>
          <p:txBody>
            <a:bodyPr wrap="none" anchor="ctr"/>
            <a:lstStyle/>
            <a:p>
              <a:pPr>
                <a:defRPr/>
              </a:pPr>
              <a:endParaRPr lang="en-US"/>
            </a:p>
          </p:txBody>
        </p:sp>
        <p:sp>
          <p:nvSpPr>
            <p:cNvPr id="18" name="Freeform 15">
              <a:extLst>
                <a:ext uri="{FF2B5EF4-FFF2-40B4-BE49-F238E27FC236}">
                  <a16:creationId xmlns:a16="http://schemas.microsoft.com/office/drawing/2014/main" id="{CE530238-2B6E-499B-A1A3-510148270071}"/>
                </a:ext>
              </a:extLst>
            </p:cNvPr>
            <p:cNvSpPr>
              <a:spLocks noChangeArrowheads="1"/>
            </p:cNvSpPr>
            <p:nvPr/>
          </p:nvSpPr>
          <p:spPr bwMode="auto">
            <a:xfrm>
              <a:off x="4498568" y="8503540"/>
              <a:ext cx="950607" cy="371281"/>
            </a:xfrm>
            <a:custGeom>
              <a:avLst/>
              <a:gdLst>
                <a:gd name="T0" fmla="*/ 1232 w 1233"/>
                <a:gd name="T1" fmla="*/ 243 h 483"/>
                <a:gd name="T2" fmla="*/ 1232 w 1233"/>
                <a:gd name="T3" fmla="*/ 243 h 483"/>
                <a:gd name="T4" fmla="*/ 618 w 1233"/>
                <a:gd name="T5" fmla="*/ 482 h 483"/>
                <a:gd name="T6" fmla="*/ 0 w 1233"/>
                <a:gd name="T7" fmla="*/ 243 h 483"/>
                <a:gd name="T8" fmla="*/ 618 w 1233"/>
                <a:gd name="T9" fmla="*/ 0 h 483"/>
                <a:gd name="T10" fmla="*/ 1232 w 1233"/>
                <a:gd name="T11" fmla="*/ 243 h 483"/>
              </a:gdLst>
              <a:ahLst/>
              <a:cxnLst>
                <a:cxn ang="0">
                  <a:pos x="T0" y="T1"/>
                </a:cxn>
                <a:cxn ang="0">
                  <a:pos x="T2" y="T3"/>
                </a:cxn>
                <a:cxn ang="0">
                  <a:pos x="T4" y="T5"/>
                </a:cxn>
                <a:cxn ang="0">
                  <a:pos x="T6" y="T7"/>
                </a:cxn>
                <a:cxn ang="0">
                  <a:pos x="T8" y="T9"/>
                </a:cxn>
                <a:cxn ang="0">
                  <a:pos x="T10" y="T11"/>
                </a:cxn>
              </a:cxnLst>
              <a:rect l="0" t="0" r="r" b="b"/>
              <a:pathLst>
                <a:path w="1233" h="483">
                  <a:moveTo>
                    <a:pt x="1232" y="243"/>
                  </a:moveTo>
                  <a:lnTo>
                    <a:pt x="1232" y="243"/>
                  </a:lnTo>
                  <a:cubicBezTo>
                    <a:pt x="1232" y="374"/>
                    <a:pt x="956" y="482"/>
                    <a:pt x="618" y="482"/>
                  </a:cubicBezTo>
                  <a:cubicBezTo>
                    <a:pt x="276" y="482"/>
                    <a:pt x="0" y="374"/>
                    <a:pt x="0" y="243"/>
                  </a:cubicBezTo>
                  <a:cubicBezTo>
                    <a:pt x="0" y="107"/>
                    <a:pt x="276" y="0"/>
                    <a:pt x="618" y="0"/>
                  </a:cubicBezTo>
                  <a:cubicBezTo>
                    <a:pt x="956" y="0"/>
                    <a:pt x="1232" y="107"/>
                    <a:pt x="1232" y="243"/>
                  </a:cubicBezTo>
                </a:path>
              </a:pathLst>
            </a:custGeom>
            <a:solidFill>
              <a:srgbClr val="FBE02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9" name="Freeform 16">
              <a:extLst>
                <a:ext uri="{FF2B5EF4-FFF2-40B4-BE49-F238E27FC236}">
                  <a16:creationId xmlns:a16="http://schemas.microsoft.com/office/drawing/2014/main" id="{4B356B72-9189-4F05-903E-6961B27DBA32}"/>
                </a:ext>
              </a:extLst>
            </p:cNvPr>
            <p:cNvSpPr>
              <a:spLocks noChangeArrowheads="1"/>
            </p:cNvSpPr>
            <p:nvPr/>
          </p:nvSpPr>
          <p:spPr bwMode="auto">
            <a:xfrm>
              <a:off x="4427017" y="8472883"/>
              <a:ext cx="1097117" cy="446219"/>
            </a:xfrm>
            <a:custGeom>
              <a:avLst/>
              <a:gdLst>
                <a:gd name="T0" fmla="*/ 1368 w 1426"/>
                <a:gd name="T1" fmla="*/ 174 h 582"/>
                <a:gd name="T2" fmla="*/ 1368 w 1426"/>
                <a:gd name="T3" fmla="*/ 174 h 582"/>
                <a:gd name="T4" fmla="*/ 712 w 1426"/>
                <a:gd name="T5" fmla="*/ 0 h 582"/>
                <a:gd name="T6" fmla="*/ 56 w 1426"/>
                <a:gd name="T7" fmla="*/ 174 h 582"/>
                <a:gd name="T8" fmla="*/ 0 w 1426"/>
                <a:gd name="T9" fmla="*/ 174 h 582"/>
                <a:gd name="T10" fmla="*/ 0 w 1426"/>
                <a:gd name="T11" fmla="*/ 291 h 582"/>
                <a:gd name="T12" fmla="*/ 712 w 1426"/>
                <a:gd name="T13" fmla="*/ 581 h 582"/>
                <a:gd name="T14" fmla="*/ 1425 w 1426"/>
                <a:gd name="T15" fmla="*/ 291 h 582"/>
                <a:gd name="T16" fmla="*/ 1425 w 1426"/>
                <a:gd name="T17" fmla="*/ 174 h 582"/>
                <a:gd name="T18" fmla="*/ 1368 w 1426"/>
                <a:gd name="T19" fmla="*/ 174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2">
                  <a:moveTo>
                    <a:pt x="1368" y="174"/>
                  </a:moveTo>
                  <a:lnTo>
                    <a:pt x="1368" y="174"/>
                  </a:lnTo>
                  <a:cubicBezTo>
                    <a:pt x="1260" y="71"/>
                    <a:pt x="1007" y="0"/>
                    <a:pt x="712" y="0"/>
                  </a:cubicBezTo>
                  <a:cubicBezTo>
                    <a:pt x="417" y="0"/>
                    <a:pt x="164" y="71"/>
                    <a:pt x="56" y="174"/>
                  </a:cubicBezTo>
                  <a:cubicBezTo>
                    <a:pt x="0" y="174"/>
                    <a:pt x="0" y="174"/>
                    <a:pt x="0" y="174"/>
                  </a:cubicBezTo>
                  <a:cubicBezTo>
                    <a:pt x="0" y="291"/>
                    <a:pt x="0" y="291"/>
                    <a:pt x="0" y="291"/>
                  </a:cubicBezTo>
                  <a:cubicBezTo>
                    <a:pt x="0" y="451"/>
                    <a:pt x="318" y="581"/>
                    <a:pt x="712" y="581"/>
                  </a:cubicBezTo>
                  <a:cubicBezTo>
                    <a:pt x="1106" y="581"/>
                    <a:pt x="1425" y="451"/>
                    <a:pt x="1425" y="291"/>
                  </a:cubicBezTo>
                  <a:cubicBezTo>
                    <a:pt x="1425" y="174"/>
                    <a:pt x="1425" y="174"/>
                    <a:pt x="1425" y="174"/>
                  </a:cubicBezTo>
                  <a:lnTo>
                    <a:pt x="1368" y="174"/>
                  </a:lnTo>
                </a:path>
              </a:pathLst>
            </a:custGeom>
            <a:solidFill>
              <a:schemeClr val="bg1">
                <a:lumMod val="75000"/>
              </a:schemeClr>
            </a:solidFill>
            <a:ln>
              <a:noFill/>
            </a:ln>
            <a:effectLst/>
          </p:spPr>
          <p:txBody>
            <a:bodyPr wrap="none" anchor="ctr"/>
            <a:lstStyle/>
            <a:p>
              <a:pPr>
                <a:defRPr/>
              </a:pPr>
              <a:endParaRPr lang="en-US"/>
            </a:p>
          </p:txBody>
        </p:sp>
        <p:sp>
          <p:nvSpPr>
            <p:cNvPr id="20" name="Freeform 17">
              <a:extLst>
                <a:ext uri="{FF2B5EF4-FFF2-40B4-BE49-F238E27FC236}">
                  <a16:creationId xmlns:a16="http://schemas.microsoft.com/office/drawing/2014/main" id="{2A605336-8D47-4822-AB5B-540A1CD99C62}"/>
                </a:ext>
              </a:extLst>
            </p:cNvPr>
            <p:cNvSpPr>
              <a:spLocks noChangeArrowheads="1"/>
            </p:cNvSpPr>
            <p:nvPr/>
          </p:nvSpPr>
          <p:spPr bwMode="auto">
            <a:xfrm>
              <a:off x="4427017" y="8380915"/>
              <a:ext cx="1097117" cy="446219"/>
            </a:xfrm>
            <a:custGeom>
              <a:avLst/>
              <a:gdLst>
                <a:gd name="T0" fmla="*/ 1425 w 1426"/>
                <a:gd name="T1" fmla="*/ 291 h 582"/>
                <a:gd name="T2" fmla="*/ 1425 w 1426"/>
                <a:gd name="T3" fmla="*/ 291 h 582"/>
                <a:gd name="T4" fmla="*/ 712 w 1426"/>
                <a:gd name="T5" fmla="*/ 581 h 582"/>
                <a:gd name="T6" fmla="*/ 0 w 1426"/>
                <a:gd name="T7" fmla="*/ 291 h 582"/>
                <a:gd name="T8" fmla="*/ 712 w 1426"/>
                <a:gd name="T9" fmla="*/ 0 h 582"/>
                <a:gd name="T10" fmla="*/ 1425 w 1426"/>
                <a:gd name="T11" fmla="*/ 291 h 582"/>
              </a:gdLst>
              <a:ahLst/>
              <a:cxnLst>
                <a:cxn ang="0">
                  <a:pos x="T0" y="T1"/>
                </a:cxn>
                <a:cxn ang="0">
                  <a:pos x="T2" y="T3"/>
                </a:cxn>
                <a:cxn ang="0">
                  <a:pos x="T4" y="T5"/>
                </a:cxn>
                <a:cxn ang="0">
                  <a:pos x="T6" y="T7"/>
                </a:cxn>
                <a:cxn ang="0">
                  <a:pos x="T8" y="T9"/>
                </a:cxn>
                <a:cxn ang="0">
                  <a:pos x="T10" y="T11"/>
                </a:cxn>
              </a:cxnLst>
              <a:rect l="0" t="0" r="r" b="b"/>
              <a:pathLst>
                <a:path w="1426" h="582">
                  <a:moveTo>
                    <a:pt x="1425" y="291"/>
                  </a:moveTo>
                  <a:lnTo>
                    <a:pt x="1425" y="291"/>
                  </a:lnTo>
                  <a:cubicBezTo>
                    <a:pt x="1425" y="450"/>
                    <a:pt x="1106" y="581"/>
                    <a:pt x="712" y="581"/>
                  </a:cubicBezTo>
                  <a:cubicBezTo>
                    <a:pt x="318" y="581"/>
                    <a:pt x="0" y="450"/>
                    <a:pt x="0" y="291"/>
                  </a:cubicBezTo>
                  <a:cubicBezTo>
                    <a:pt x="0" y="131"/>
                    <a:pt x="318" y="0"/>
                    <a:pt x="712" y="0"/>
                  </a:cubicBezTo>
                  <a:cubicBezTo>
                    <a:pt x="1106" y="0"/>
                    <a:pt x="1425" y="131"/>
                    <a:pt x="1425" y="291"/>
                  </a:cubicBezTo>
                </a:path>
              </a:pathLst>
            </a:custGeom>
            <a:solidFill>
              <a:schemeClr val="bg1">
                <a:lumMod val="50000"/>
              </a:schemeClr>
            </a:solidFill>
            <a:ln>
              <a:noFill/>
            </a:ln>
            <a:effectLst/>
          </p:spPr>
          <p:txBody>
            <a:bodyPr wrap="none" anchor="ctr"/>
            <a:lstStyle/>
            <a:p>
              <a:pPr>
                <a:defRPr/>
              </a:pPr>
              <a:endParaRPr lang="en-US"/>
            </a:p>
          </p:txBody>
        </p:sp>
        <p:sp>
          <p:nvSpPr>
            <p:cNvPr id="21" name="Freeform 18">
              <a:extLst>
                <a:ext uri="{FF2B5EF4-FFF2-40B4-BE49-F238E27FC236}">
                  <a16:creationId xmlns:a16="http://schemas.microsoft.com/office/drawing/2014/main" id="{67D09B10-1F29-477B-B8E2-1F0A0AED2BD5}"/>
                </a:ext>
              </a:extLst>
            </p:cNvPr>
            <p:cNvSpPr>
              <a:spLocks noChangeArrowheads="1"/>
            </p:cNvSpPr>
            <p:nvPr/>
          </p:nvSpPr>
          <p:spPr bwMode="auto">
            <a:xfrm>
              <a:off x="4498568" y="8394540"/>
              <a:ext cx="950607" cy="371281"/>
            </a:xfrm>
            <a:custGeom>
              <a:avLst/>
              <a:gdLst>
                <a:gd name="T0" fmla="*/ 1232 w 1233"/>
                <a:gd name="T1" fmla="*/ 243 h 484"/>
                <a:gd name="T2" fmla="*/ 1232 w 1233"/>
                <a:gd name="T3" fmla="*/ 243 h 484"/>
                <a:gd name="T4" fmla="*/ 618 w 1233"/>
                <a:gd name="T5" fmla="*/ 483 h 484"/>
                <a:gd name="T6" fmla="*/ 0 w 1233"/>
                <a:gd name="T7" fmla="*/ 243 h 484"/>
                <a:gd name="T8" fmla="*/ 618 w 1233"/>
                <a:gd name="T9" fmla="*/ 0 h 484"/>
                <a:gd name="T10" fmla="*/ 1232 w 1233"/>
                <a:gd name="T11" fmla="*/ 243 h 484"/>
              </a:gdLst>
              <a:ahLst/>
              <a:cxnLst>
                <a:cxn ang="0">
                  <a:pos x="T0" y="T1"/>
                </a:cxn>
                <a:cxn ang="0">
                  <a:pos x="T2" y="T3"/>
                </a:cxn>
                <a:cxn ang="0">
                  <a:pos x="T4" y="T5"/>
                </a:cxn>
                <a:cxn ang="0">
                  <a:pos x="T6" y="T7"/>
                </a:cxn>
                <a:cxn ang="0">
                  <a:pos x="T8" y="T9"/>
                </a:cxn>
                <a:cxn ang="0">
                  <a:pos x="T10" y="T11"/>
                </a:cxn>
              </a:cxnLst>
              <a:rect l="0" t="0" r="r" b="b"/>
              <a:pathLst>
                <a:path w="1233" h="484">
                  <a:moveTo>
                    <a:pt x="1232" y="243"/>
                  </a:moveTo>
                  <a:lnTo>
                    <a:pt x="1232" y="243"/>
                  </a:lnTo>
                  <a:cubicBezTo>
                    <a:pt x="1232" y="375"/>
                    <a:pt x="956" y="483"/>
                    <a:pt x="618" y="483"/>
                  </a:cubicBezTo>
                  <a:cubicBezTo>
                    <a:pt x="276" y="483"/>
                    <a:pt x="0" y="375"/>
                    <a:pt x="0" y="243"/>
                  </a:cubicBezTo>
                  <a:cubicBezTo>
                    <a:pt x="0" y="108"/>
                    <a:pt x="276" y="0"/>
                    <a:pt x="618" y="0"/>
                  </a:cubicBezTo>
                  <a:cubicBezTo>
                    <a:pt x="956" y="0"/>
                    <a:pt x="1232" y="108"/>
                    <a:pt x="1232" y="243"/>
                  </a:cubicBezTo>
                </a:path>
              </a:pathLst>
            </a:custGeom>
            <a:solidFill>
              <a:srgbClr val="FBE02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2" name="Freeform 19">
              <a:extLst>
                <a:ext uri="{FF2B5EF4-FFF2-40B4-BE49-F238E27FC236}">
                  <a16:creationId xmlns:a16="http://schemas.microsoft.com/office/drawing/2014/main" id="{501B1A13-6884-4EF8-9D79-229E9B140804}"/>
                </a:ext>
              </a:extLst>
            </p:cNvPr>
            <p:cNvSpPr>
              <a:spLocks noChangeArrowheads="1"/>
            </p:cNvSpPr>
            <p:nvPr/>
          </p:nvSpPr>
          <p:spPr bwMode="auto">
            <a:xfrm>
              <a:off x="4427017" y="8360477"/>
              <a:ext cx="1097117" cy="446219"/>
            </a:xfrm>
            <a:custGeom>
              <a:avLst/>
              <a:gdLst>
                <a:gd name="T0" fmla="*/ 1368 w 1426"/>
                <a:gd name="T1" fmla="*/ 174 h 582"/>
                <a:gd name="T2" fmla="*/ 1368 w 1426"/>
                <a:gd name="T3" fmla="*/ 174 h 582"/>
                <a:gd name="T4" fmla="*/ 712 w 1426"/>
                <a:gd name="T5" fmla="*/ 0 h 582"/>
                <a:gd name="T6" fmla="*/ 56 w 1426"/>
                <a:gd name="T7" fmla="*/ 174 h 582"/>
                <a:gd name="T8" fmla="*/ 0 w 1426"/>
                <a:gd name="T9" fmla="*/ 174 h 582"/>
                <a:gd name="T10" fmla="*/ 0 w 1426"/>
                <a:gd name="T11" fmla="*/ 290 h 582"/>
                <a:gd name="T12" fmla="*/ 712 w 1426"/>
                <a:gd name="T13" fmla="*/ 581 h 582"/>
                <a:gd name="T14" fmla="*/ 1425 w 1426"/>
                <a:gd name="T15" fmla="*/ 290 h 582"/>
                <a:gd name="T16" fmla="*/ 1425 w 1426"/>
                <a:gd name="T17" fmla="*/ 174 h 582"/>
                <a:gd name="T18" fmla="*/ 1368 w 1426"/>
                <a:gd name="T19" fmla="*/ 174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2">
                  <a:moveTo>
                    <a:pt x="1368" y="174"/>
                  </a:moveTo>
                  <a:lnTo>
                    <a:pt x="1368" y="174"/>
                  </a:lnTo>
                  <a:cubicBezTo>
                    <a:pt x="1260" y="71"/>
                    <a:pt x="1007" y="0"/>
                    <a:pt x="712" y="0"/>
                  </a:cubicBezTo>
                  <a:cubicBezTo>
                    <a:pt x="417" y="0"/>
                    <a:pt x="164" y="71"/>
                    <a:pt x="56" y="174"/>
                  </a:cubicBezTo>
                  <a:cubicBezTo>
                    <a:pt x="0" y="174"/>
                    <a:pt x="0" y="174"/>
                    <a:pt x="0" y="174"/>
                  </a:cubicBezTo>
                  <a:cubicBezTo>
                    <a:pt x="0" y="290"/>
                    <a:pt x="0" y="290"/>
                    <a:pt x="0" y="290"/>
                  </a:cubicBezTo>
                  <a:cubicBezTo>
                    <a:pt x="0" y="450"/>
                    <a:pt x="318" y="581"/>
                    <a:pt x="712" y="581"/>
                  </a:cubicBezTo>
                  <a:cubicBezTo>
                    <a:pt x="1106" y="581"/>
                    <a:pt x="1425" y="450"/>
                    <a:pt x="1425" y="290"/>
                  </a:cubicBezTo>
                  <a:cubicBezTo>
                    <a:pt x="1425" y="174"/>
                    <a:pt x="1425" y="174"/>
                    <a:pt x="1425" y="174"/>
                  </a:cubicBezTo>
                  <a:lnTo>
                    <a:pt x="1368" y="174"/>
                  </a:lnTo>
                </a:path>
              </a:pathLst>
            </a:custGeom>
            <a:solidFill>
              <a:schemeClr val="bg1">
                <a:lumMod val="75000"/>
              </a:schemeClr>
            </a:solidFill>
            <a:ln>
              <a:noFill/>
            </a:ln>
            <a:effectLst/>
          </p:spPr>
          <p:txBody>
            <a:bodyPr wrap="none" anchor="ctr"/>
            <a:lstStyle/>
            <a:p>
              <a:pPr>
                <a:defRPr/>
              </a:pPr>
              <a:endParaRPr lang="en-US"/>
            </a:p>
          </p:txBody>
        </p:sp>
        <p:sp>
          <p:nvSpPr>
            <p:cNvPr id="23" name="Freeform 20">
              <a:extLst>
                <a:ext uri="{FF2B5EF4-FFF2-40B4-BE49-F238E27FC236}">
                  <a16:creationId xmlns:a16="http://schemas.microsoft.com/office/drawing/2014/main" id="{548AE17B-B80C-471F-BFA9-EDE70AE7833B}"/>
                </a:ext>
              </a:extLst>
            </p:cNvPr>
            <p:cNvSpPr>
              <a:spLocks noChangeArrowheads="1"/>
            </p:cNvSpPr>
            <p:nvPr/>
          </p:nvSpPr>
          <p:spPr bwMode="auto">
            <a:xfrm>
              <a:off x="4427017" y="8268508"/>
              <a:ext cx="1097117" cy="446219"/>
            </a:xfrm>
            <a:custGeom>
              <a:avLst/>
              <a:gdLst>
                <a:gd name="T0" fmla="*/ 1425 w 1426"/>
                <a:gd name="T1" fmla="*/ 291 h 582"/>
                <a:gd name="T2" fmla="*/ 1425 w 1426"/>
                <a:gd name="T3" fmla="*/ 291 h 582"/>
                <a:gd name="T4" fmla="*/ 712 w 1426"/>
                <a:gd name="T5" fmla="*/ 581 h 582"/>
                <a:gd name="T6" fmla="*/ 0 w 1426"/>
                <a:gd name="T7" fmla="*/ 291 h 582"/>
                <a:gd name="T8" fmla="*/ 712 w 1426"/>
                <a:gd name="T9" fmla="*/ 0 h 582"/>
                <a:gd name="T10" fmla="*/ 1425 w 1426"/>
                <a:gd name="T11" fmla="*/ 291 h 582"/>
              </a:gdLst>
              <a:ahLst/>
              <a:cxnLst>
                <a:cxn ang="0">
                  <a:pos x="T0" y="T1"/>
                </a:cxn>
                <a:cxn ang="0">
                  <a:pos x="T2" y="T3"/>
                </a:cxn>
                <a:cxn ang="0">
                  <a:pos x="T4" y="T5"/>
                </a:cxn>
                <a:cxn ang="0">
                  <a:pos x="T6" y="T7"/>
                </a:cxn>
                <a:cxn ang="0">
                  <a:pos x="T8" y="T9"/>
                </a:cxn>
                <a:cxn ang="0">
                  <a:pos x="T10" y="T11"/>
                </a:cxn>
              </a:cxnLst>
              <a:rect l="0" t="0" r="r" b="b"/>
              <a:pathLst>
                <a:path w="1426" h="582">
                  <a:moveTo>
                    <a:pt x="1425" y="291"/>
                  </a:moveTo>
                  <a:lnTo>
                    <a:pt x="1425" y="291"/>
                  </a:lnTo>
                  <a:cubicBezTo>
                    <a:pt x="1425" y="455"/>
                    <a:pt x="1106" y="581"/>
                    <a:pt x="712" y="581"/>
                  </a:cubicBezTo>
                  <a:cubicBezTo>
                    <a:pt x="318" y="581"/>
                    <a:pt x="0" y="455"/>
                    <a:pt x="0" y="291"/>
                  </a:cubicBezTo>
                  <a:cubicBezTo>
                    <a:pt x="0" y="131"/>
                    <a:pt x="318" y="0"/>
                    <a:pt x="712" y="0"/>
                  </a:cubicBezTo>
                  <a:cubicBezTo>
                    <a:pt x="1106" y="0"/>
                    <a:pt x="1425" y="131"/>
                    <a:pt x="1425" y="291"/>
                  </a:cubicBezTo>
                </a:path>
              </a:pathLst>
            </a:custGeom>
            <a:solidFill>
              <a:schemeClr val="bg1">
                <a:lumMod val="50000"/>
              </a:schemeClr>
            </a:solidFill>
            <a:ln>
              <a:noFill/>
            </a:ln>
            <a:effectLst/>
          </p:spPr>
          <p:txBody>
            <a:bodyPr wrap="none" anchor="ctr"/>
            <a:lstStyle/>
            <a:p>
              <a:pPr>
                <a:defRPr/>
              </a:pPr>
              <a:endParaRPr lang="en-US"/>
            </a:p>
          </p:txBody>
        </p:sp>
        <p:sp>
          <p:nvSpPr>
            <p:cNvPr id="24" name="Freeform 21">
              <a:extLst>
                <a:ext uri="{FF2B5EF4-FFF2-40B4-BE49-F238E27FC236}">
                  <a16:creationId xmlns:a16="http://schemas.microsoft.com/office/drawing/2014/main" id="{CF9281BC-0C48-43FD-8EA8-290771B4E776}"/>
                </a:ext>
              </a:extLst>
            </p:cNvPr>
            <p:cNvSpPr>
              <a:spLocks noChangeArrowheads="1"/>
            </p:cNvSpPr>
            <p:nvPr/>
          </p:nvSpPr>
          <p:spPr bwMode="auto">
            <a:xfrm>
              <a:off x="4498568" y="8285540"/>
              <a:ext cx="950607" cy="371281"/>
            </a:xfrm>
            <a:custGeom>
              <a:avLst/>
              <a:gdLst>
                <a:gd name="T0" fmla="*/ 1232 w 1233"/>
                <a:gd name="T1" fmla="*/ 243 h 484"/>
                <a:gd name="T2" fmla="*/ 1232 w 1233"/>
                <a:gd name="T3" fmla="*/ 243 h 484"/>
                <a:gd name="T4" fmla="*/ 618 w 1233"/>
                <a:gd name="T5" fmla="*/ 483 h 484"/>
                <a:gd name="T6" fmla="*/ 0 w 1233"/>
                <a:gd name="T7" fmla="*/ 243 h 484"/>
                <a:gd name="T8" fmla="*/ 618 w 1233"/>
                <a:gd name="T9" fmla="*/ 0 h 484"/>
                <a:gd name="T10" fmla="*/ 1232 w 1233"/>
                <a:gd name="T11" fmla="*/ 243 h 484"/>
              </a:gdLst>
              <a:ahLst/>
              <a:cxnLst>
                <a:cxn ang="0">
                  <a:pos x="T0" y="T1"/>
                </a:cxn>
                <a:cxn ang="0">
                  <a:pos x="T2" y="T3"/>
                </a:cxn>
                <a:cxn ang="0">
                  <a:pos x="T4" y="T5"/>
                </a:cxn>
                <a:cxn ang="0">
                  <a:pos x="T6" y="T7"/>
                </a:cxn>
                <a:cxn ang="0">
                  <a:pos x="T8" y="T9"/>
                </a:cxn>
                <a:cxn ang="0">
                  <a:pos x="T10" y="T11"/>
                </a:cxn>
              </a:cxnLst>
              <a:rect l="0" t="0" r="r" b="b"/>
              <a:pathLst>
                <a:path w="1233" h="484">
                  <a:moveTo>
                    <a:pt x="1232" y="243"/>
                  </a:moveTo>
                  <a:lnTo>
                    <a:pt x="1232" y="243"/>
                  </a:lnTo>
                  <a:cubicBezTo>
                    <a:pt x="1232" y="375"/>
                    <a:pt x="956" y="483"/>
                    <a:pt x="618" y="483"/>
                  </a:cubicBezTo>
                  <a:cubicBezTo>
                    <a:pt x="276" y="483"/>
                    <a:pt x="0" y="375"/>
                    <a:pt x="0" y="243"/>
                  </a:cubicBezTo>
                  <a:cubicBezTo>
                    <a:pt x="0" y="108"/>
                    <a:pt x="276" y="0"/>
                    <a:pt x="618" y="0"/>
                  </a:cubicBezTo>
                  <a:cubicBezTo>
                    <a:pt x="956" y="0"/>
                    <a:pt x="1232" y="108"/>
                    <a:pt x="1232" y="243"/>
                  </a:cubicBezTo>
                </a:path>
              </a:pathLst>
            </a:custGeom>
            <a:solidFill>
              <a:srgbClr val="FBE02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5" name="Freeform 22">
              <a:extLst>
                <a:ext uri="{FF2B5EF4-FFF2-40B4-BE49-F238E27FC236}">
                  <a16:creationId xmlns:a16="http://schemas.microsoft.com/office/drawing/2014/main" id="{76E5AD1F-AD61-4D5F-8323-829DB4452146}"/>
                </a:ext>
              </a:extLst>
            </p:cNvPr>
            <p:cNvSpPr>
              <a:spLocks noChangeArrowheads="1"/>
            </p:cNvSpPr>
            <p:nvPr/>
          </p:nvSpPr>
          <p:spPr bwMode="auto">
            <a:xfrm>
              <a:off x="4389538" y="8241258"/>
              <a:ext cx="1097117" cy="449625"/>
            </a:xfrm>
            <a:custGeom>
              <a:avLst/>
              <a:gdLst>
                <a:gd name="T0" fmla="*/ 1369 w 1426"/>
                <a:gd name="T1" fmla="*/ 179 h 587"/>
                <a:gd name="T2" fmla="*/ 1369 w 1426"/>
                <a:gd name="T3" fmla="*/ 179 h 587"/>
                <a:gd name="T4" fmla="*/ 713 w 1426"/>
                <a:gd name="T5" fmla="*/ 0 h 587"/>
                <a:gd name="T6" fmla="*/ 56 w 1426"/>
                <a:gd name="T7" fmla="*/ 179 h 587"/>
                <a:gd name="T8" fmla="*/ 0 w 1426"/>
                <a:gd name="T9" fmla="*/ 179 h 587"/>
                <a:gd name="T10" fmla="*/ 0 w 1426"/>
                <a:gd name="T11" fmla="*/ 291 h 587"/>
                <a:gd name="T12" fmla="*/ 713 w 1426"/>
                <a:gd name="T13" fmla="*/ 586 h 587"/>
                <a:gd name="T14" fmla="*/ 1425 w 1426"/>
                <a:gd name="T15" fmla="*/ 291 h 587"/>
                <a:gd name="T16" fmla="*/ 1425 w 1426"/>
                <a:gd name="T17" fmla="*/ 179 h 587"/>
                <a:gd name="T18" fmla="*/ 1369 w 1426"/>
                <a:gd name="T19" fmla="*/ 179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7">
                  <a:moveTo>
                    <a:pt x="1369" y="179"/>
                  </a:moveTo>
                  <a:lnTo>
                    <a:pt x="1369" y="179"/>
                  </a:lnTo>
                  <a:cubicBezTo>
                    <a:pt x="1261" y="76"/>
                    <a:pt x="1008" y="0"/>
                    <a:pt x="713" y="0"/>
                  </a:cubicBezTo>
                  <a:cubicBezTo>
                    <a:pt x="417" y="0"/>
                    <a:pt x="164" y="76"/>
                    <a:pt x="56" y="179"/>
                  </a:cubicBezTo>
                  <a:cubicBezTo>
                    <a:pt x="0" y="179"/>
                    <a:pt x="0" y="179"/>
                    <a:pt x="0" y="179"/>
                  </a:cubicBezTo>
                  <a:cubicBezTo>
                    <a:pt x="0" y="291"/>
                    <a:pt x="0" y="291"/>
                    <a:pt x="0" y="291"/>
                  </a:cubicBezTo>
                  <a:cubicBezTo>
                    <a:pt x="0" y="455"/>
                    <a:pt x="319" y="586"/>
                    <a:pt x="713" y="586"/>
                  </a:cubicBezTo>
                  <a:cubicBezTo>
                    <a:pt x="1106" y="586"/>
                    <a:pt x="1425" y="455"/>
                    <a:pt x="1425" y="291"/>
                  </a:cubicBezTo>
                  <a:cubicBezTo>
                    <a:pt x="1425" y="179"/>
                    <a:pt x="1425" y="179"/>
                    <a:pt x="1425" y="179"/>
                  </a:cubicBezTo>
                  <a:lnTo>
                    <a:pt x="1369" y="179"/>
                  </a:lnTo>
                </a:path>
              </a:pathLst>
            </a:custGeom>
            <a:solidFill>
              <a:schemeClr val="bg1">
                <a:lumMod val="75000"/>
              </a:schemeClr>
            </a:solidFill>
            <a:ln>
              <a:noFill/>
            </a:ln>
            <a:effectLst/>
          </p:spPr>
          <p:txBody>
            <a:bodyPr wrap="none" anchor="ctr"/>
            <a:lstStyle/>
            <a:p>
              <a:pPr>
                <a:defRPr/>
              </a:pPr>
              <a:endParaRPr lang="en-US"/>
            </a:p>
          </p:txBody>
        </p:sp>
        <p:sp>
          <p:nvSpPr>
            <p:cNvPr id="26" name="Freeform 23">
              <a:extLst>
                <a:ext uri="{FF2B5EF4-FFF2-40B4-BE49-F238E27FC236}">
                  <a16:creationId xmlns:a16="http://schemas.microsoft.com/office/drawing/2014/main" id="{730266C5-5192-479C-9E6A-E5EC2DB374FA}"/>
                </a:ext>
              </a:extLst>
            </p:cNvPr>
            <p:cNvSpPr>
              <a:spLocks noChangeArrowheads="1"/>
            </p:cNvSpPr>
            <p:nvPr/>
          </p:nvSpPr>
          <p:spPr bwMode="auto">
            <a:xfrm>
              <a:off x="4389538" y="8152696"/>
              <a:ext cx="1097117" cy="446219"/>
            </a:xfrm>
            <a:custGeom>
              <a:avLst/>
              <a:gdLst>
                <a:gd name="T0" fmla="*/ 1425 w 1426"/>
                <a:gd name="T1" fmla="*/ 291 h 582"/>
                <a:gd name="T2" fmla="*/ 1425 w 1426"/>
                <a:gd name="T3" fmla="*/ 291 h 582"/>
                <a:gd name="T4" fmla="*/ 713 w 1426"/>
                <a:gd name="T5" fmla="*/ 581 h 582"/>
                <a:gd name="T6" fmla="*/ 0 w 1426"/>
                <a:gd name="T7" fmla="*/ 291 h 582"/>
                <a:gd name="T8" fmla="*/ 713 w 1426"/>
                <a:gd name="T9" fmla="*/ 0 h 582"/>
                <a:gd name="T10" fmla="*/ 1425 w 1426"/>
                <a:gd name="T11" fmla="*/ 291 h 582"/>
              </a:gdLst>
              <a:ahLst/>
              <a:cxnLst>
                <a:cxn ang="0">
                  <a:pos x="T0" y="T1"/>
                </a:cxn>
                <a:cxn ang="0">
                  <a:pos x="T2" y="T3"/>
                </a:cxn>
                <a:cxn ang="0">
                  <a:pos x="T4" y="T5"/>
                </a:cxn>
                <a:cxn ang="0">
                  <a:pos x="T6" y="T7"/>
                </a:cxn>
                <a:cxn ang="0">
                  <a:pos x="T8" y="T9"/>
                </a:cxn>
                <a:cxn ang="0">
                  <a:pos x="T10" y="T11"/>
                </a:cxn>
              </a:cxnLst>
              <a:rect l="0" t="0" r="r" b="b"/>
              <a:pathLst>
                <a:path w="1426" h="582">
                  <a:moveTo>
                    <a:pt x="1425" y="291"/>
                  </a:moveTo>
                  <a:lnTo>
                    <a:pt x="1425" y="291"/>
                  </a:lnTo>
                  <a:cubicBezTo>
                    <a:pt x="1425" y="450"/>
                    <a:pt x="1106" y="581"/>
                    <a:pt x="713" y="581"/>
                  </a:cubicBezTo>
                  <a:cubicBezTo>
                    <a:pt x="319" y="581"/>
                    <a:pt x="0" y="450"/>
                    <a:pt x="0" y="291"/>
                  </a:cubicBezTo>
                  <a:cubicBezTo>
                    <a:pt x="0" y="131"/>
                    <a:pt x="319" y="0"/>
                    <a:pt x="713" y="0"/>
                  </a:cubicBezTo>
                  <a:cubicBezTo>
                    <a:pt x="1106" y="0"/>
                    <a:pt x="1425" y="131"/>
                    <a:pt x="1425" y="291"/>
                  </a:cubicBezTo>
                </a:path>
              </a:pathLst>
            </a:custGeom>
            <a:solidFill>
              <a:schemeClr val="bg1">
                <a:lumMod val="50000"/>
              </a:schemeClr>
            </a:solidFill>
            <a:ln>
              <a:noFill/>
            </a:ln>
            <a:effectLst/>
          </p:spPr>
          <p:txBody>
            <a:bodyPr wrap="none" anchor="ctr"/>
            <a:lstStyle/>
            <a:p>
              <a:pPr>
                <a:defRPr/>
              </a:pPr>
              <a:endParaRPr lang="en-US"/>
            </a:p>
          </p:txBody>
        </p:sp>
        <p:sp>
          <p:nvSpPr>
            <p:cNvPr id="27" name="Freeform 24">
              <a:extLst>
                <a:ext uri="{FF2B5EF4-FFF2-40B4-BE49-F238E27FC236}">
                  <a16:creationId xmlns:a16="http://schemas.microsoft.com/office/drawing/2014/main" id="{39545F95-28A4-4A1F-93A3-CD4B20427A2A}"/>
                </a:ext>
              </a:extLst>
            </p:cNvPr>
            <p:cNvSpPr>
              <a:spLocks noChangeArrowheads="1"/>
            </p:cNvSpPr>
            <p:nvPr/>
          </p:nvSpPr>
          <p:spPr bwMode="auto">
            <a:xfrm>
              <a:off x="4464496" y="8169727"/>
              <a:ext cx="947200" cy="371281"/>
            </a:xfrm>
            <a:custGeom>
              <a:avLst/>
              <a:gdLst>
                <a:gd name="T0" fmla="*/ 1228 w 1229"/>
                <a:gd name="T1" fmla="*/ 243 h 483"/>
                <a:gd name="T2" fmla="*/ 1228 w 1229"/>
                <a:gd name="T3" fmla="*/ 243 h 483"/>
                <a:gd name="T4" fmla="*/ 615 w 1229"/>
                <a:gd name="T5" fmla="*/ 482 h 483"/>
                <a:gd name="T6" fmla="*/ 0 w 1229"/>
                <a:gd name="T7" fmla="*/ 243 h 483"/>
                <a:gd name="T8" fmla="*/ 615 w 1229"/>
                <a:gd name="T9" fmla="*/ 0 h 483"/>
                <a:gd name="T10" fmla="*/ 1228 w 1229"/>
                <a:gd name="T11" fmla="*/ 243 h 483"/>
              </a:gdLst>
              <a:ahLst/>
              <a:cxnLst>
                <a:cxn ang="0">
                  <a:pos x="T0" y="T1"/>
                </a:cxn>
                <a:cxn ang="0">
                  <a:pos x="T2" y="T3"/>
                </a:cxn>
                <a:cxn ang="0">
                  <a:pos x="T4" y="T5"/>
                </a:cxn>
                <a:cxn ang="0">
                  <a:pos x="T6" y="T7"/>
                </a:cxn>
                <a:cxn ang="0">
                  <a:pos x="T8" y="T9"/>
                </a:cxn>
                <a:cxn ang="0">
                  <a:pos x="T10" y="T11"/>
                </a:cxn>
              </a:cxnLst>
              <a:rect l="0" t="0" r="r" b="b"/>
              <a:pathLst>
                <a:path w="1229" h="483">
                  <a:moveTo>
                    <a:pt x="1228" y="243"/>
                  </a:moveTo>
                  <a:lnTo>
                    <a:pt x="1228" y="243"/>
                  </a:lnTo>
                  <a:cubicBezTo>
                    <a:pt x="1228" y="375"/>
                    <a:pt x="956" y="482"/>
                    <a:pt x="615" y="482"/>
                  </a:cubicBezTo>
                  <a:cubicBezTo>
                    <a:pt x="272" y="482"/>
                    <a:pt x="0" y="375"/>
                    <a:pt x="0" y="243"/>
                  </a:cubicBezTo>
                  <a:cubicBezTo>
                    <a:pt x="0" y="108"/>
                    <a:pt x="272" y="0"/>
                    <a:pt x="615" y="0"/>
                  </a:cubicBezTo>
                  <a:cubicBezTo>
                    <a:pt x="956" y="0"/>
                    <a:pt x="1228" y="108"/>
                    <a:pt x="1228" y="243"/>
                  </a:cubicBezTo>
                </a:path>
              </a:pathLst>
            </a:custGeom>
            <a:solidFill>
              <a:srgbClr val="FBE02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28" name="Freeform 25">
              <a:extLst>
                <a:ext uri="{FF2B5EF4-FFF2-40B4-BE49-F238E27FC236}">
                  <a16:creationId xmlns:a16="http://schemas.microsoft.com/office/drawing/2014/main" id="{70AA208C-E4BB-4A86-B216-854AF59943F5}"/>
                </a:ext>
              </a:extLst>
            </p:cNvPr>
            <p:cNvSpPr>
              <a:spLocks noChangeArrowheads="1"/>
            </p:cNvSpPr>
            <p:nvPr/>
          </p:nvSpPr>
          <p:spPr bwMode="auto">
            <a:xfrm>
              <a:off x="4464496" y="8135665"/>
              <a:ext cx="1097117" cy="446219"/>
            </a:xfrm>
            <a:custGeom>
              <a:avLst/>
              <a:gdLst>
                <a:gd name="T0" fmla="*/ 1369 w 1426"/>
                <a:gd name="T1" fmla="*/ 173 h 581"/>
                <a:gd name="T2" fmla="*/ 1369 w 1426"/>
                <a:gd name="T3" fmla="*/ 173 h 581"/>
                <a:gd name="T4" fmla="*/ 713 w 1426"/>
                <a:gd name="T5" fmla="*/ 0 h 581"/>
                <a:gd name="T6" fmla="*/ 56 w 1426"/>
                <a:gd name="T7" fmla="*/ 173 h 581"/>
                <a:gd name="T8" fmla="*/ 0 w 1426"/>
                <a:gd name="T9" fmla="*/ 173 h 581"/>
                <a:gd name="T10" fmla="*/ 0 w 1426"/>
                <a:gd name="T11" fmla="*/ 290 h 581"/>
                <a:gd name="T12" fmla="*/ 713 w 1426"/>
                <a:gd name="T13" fmla="*/ 580 h 581"/>
                <a:gd name="T14" fmla="*/ 1425 w 1426"/>
                <a:gd name="T15" fmla="*/ 290 h 581"/>
                <a:gd name="T16" fmla="*/ 1425 w 1426"/>
                <a:gd name="T17" fmla="*/ 173 h 581"/>
                <a:gd name="T18" fmla="*/ 1369 w 1426"/>
                <a:gd name="T19" fmla="*/ 173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1">
                  <a:moveTo>
                    <a:pt x="1369" y="173"/>
                  </a:moveTo>
                  <a:lnTo>
                    <a:pt x="1369" y="173"/>
                  </a:lnTo>
                  <a:cubicBezTo>
                    <a:pt x="1261" y="70"/>
                    <a:pt x="1008" y="0"/>
                    <a:pt x="713" y="0"/>
                  </a:cubicBezTo>
                  <a:cubicBezTo>
                    <a:pt x="417" y="0"/>
                    <a:pt x="164" y="70"/>
                    <a:pt x="56" y="173"/>
                  </a:cubicBezTo>
                  <a:cubicBezTo>
                    <a:pt x="0" y="173"/>
                    <a:pt x="0" y="173"/>
                    <a:pt x="0" y="173"/>
                  </a:cubicBezTo>
                  <a:cubicBezTo>
                    <a:pt x="0" y="290"/>
                    <a:pt x="0" y="290"/>
                    <a:pt x="0" y="290"/>
                  </a:cubicBezTo>
                  <a:cubicBezTo>
                    <a:pt x="0" y="449"/>
                    <a:pt x="319" y="580"/>
                    <a:pt x="713" y="580"/>
                  </a:cubicBezTo>
                  <a:cubicBezTo>
                    <a:pt x="1106" y="580"/>
                    <a:pt x="1425" y="449"/>
                    <a:pt x="1425" y="290"/>
                  </a:cubicBezTo>
                  <a:cubicBezTo>
                    <a:pt x="1425" y="173"/>
                    <a:pt x="1425" y="173"/>
                    <a:pt x="1425" y="173"/>
                  </a:cubicBezTo>
                  <a:lnTo>
                    <a:pt x="1369" y="173"/>
                  </a:lnTo>
                </a:path>
              </a:pathLst>
            </a:custGeom>
            <a:solidFill>
              <a:schemeClr val="bg1">
                <a:lumMod val="75000"/>
              </a:schemeClr>
            </a:solidFill>
            <a:ln>
              <a:noFill/>
            </a:ln>
            <a:effectLst/>
          </p:spPr>
          <p:txBody>
            <a:bodyPr wrap="none" anchor="ctr"/>
            <a:lstStyle/>
            <a:p>
              <a:pPr>
                <a:defRPr/>
              </a:pPr>
              <a:endParaRPr lang="en-US"/>
            </a:p>
          </p:txBody>
        </p:sp>
        <p:sp>
          <p:nvSpPr>
            <p:cNvPr id="29" name="Freeform 26">
              <a:extLst>
                <a:ext uri="{FF2B5EF4-FFF2-40B4-BE49-F238E27FC236}">
                  <a16:creationId xmlns:a16="http://schemas.microsoft.com/office/drawing/2014/main" id="{573E3473-6D16-4BB9-84F2-2ACF5A5FAF7A}"/>
                </a:ext>
              </a:extLst>
            </p:cNvPr>
            <p:cNvSpPr>
              <a:spLocks noChangeArrowheads="1"/>
            </p:cNvSpPr>
            <p:nvPr/>
          </p:nvSpPr>
          <p:spPr bwMode="auto">
            <a:xfrm>
              <a:off x="4464496" y="8043696"/>
              <a:ext cx="1097117" cy="446219"/>
            </a:xfrm>
            <a:custGeom>
              <a:avLst/>
              <a:gdLst>
                <a:gd name="T0" fmla="*/ 1425 w 1426"/>
                <a:gd name="T1" fmla="*/ 291 h 583"/>
                <a:gd name="T2" fmla="*/ 1425 w 1426"/>
                <a:gd name="T3" fmla="*/ 291 h 583"/>
                <a:gd name="T4" fmla="*/ 713 w 1426"/>
                <a:gd name="T5" fmla="*/ 582 h 583"/>
                <a:gd name="T6" fmla="*/ 0 w 1426"/>
                <a:gd name="T7" fmla="*/ 291 h 583"/>
                <a:gd name="T8" fmla="*/ 713 w 1426"/>
                <a:gd name="T9" fmla="*/ 0 h 583"/>
                <a:gd name="T10" fmla="*/ 1425 w 1426"/>
                <a:gd name="T11" fmla="*/ 291 h 583"/>
              </a:gdLst>
              <a:ahLst/>
              <a:cxnLst>
                <a:cxn ang="0">
                  <a:pos x="T0" y="T1"/>
                </a:cxn>
                <a:cxn ang="0">
                  <a:pos x="T2" y="T3"/>
                </a:cxn>
                <a:cxn ang="0">
                  <a:pos x="T4" y="T5"/>
                </a:cxn>
                <a:cxn ang="0">
                  <a:pos x="T6" y="T7"/>
                </a:cxn>
                <a:cxn ang="0">
                  <a:pos x="T8" y="T9"/>
                </a:cxn>
                <a:cxn ang="0">
                  <a:pos x="T10" y="T11"/>
                </a:cxn>
              </a:cxnLst>
              <a:rect l="0" t="0" r="r" b="b"/>
              <a:pathLst>
                <a:path w="1426" h="583">
                  <a:moveTo>
                    <a:pt x="1425" y="291"/>
                  </a:moveTo>
                  <a:lnTo>
                    <a:pt x="1425" y="291"/>
                  </a:lnTo>
                  <a:cubicBezTo>
                    <a:pt x="1425" y="455"/>
                    <a:pt x="1106" y="582"/>
                    <a:pt x="713" y="582"/>
                  </a:cubicBezTo>
                  <a:cubicBezTo>
                    <a:pt x="319" y="582"/>
                    <a:pt x="0" y="455"/>
                    <a:pt x="0" y="291"/>
                  </a:cubicBezTo>
                  <a:cubicBezTo>
                    <a:pt x="0" y="132"/>
                    <a:pt x="319" y="0"/>
                    <a:pt x="713" y="0"/>
                  </a:cubicBezTo>
                  <a:cubicBezTo>
                    <a:pt x="1106" y="0"/>
                    <a:pt x="1425" y="132"/>
                    <a:pt x="1425" y="291"/>
                  </a:cubicBezTo>
                </a:path>
              </a:pathLst>
            </a:custGeom>
            <a:solidFill>
              <a:schemeClr val="bg1">
                <a:lumMod val="50000"/>
              </a:schemeClr>
            </a:solidFill>
            <a:ln>
              <a:noFill/>
            </a:ln>
            <a:effectLst/>
          </p:spPr>
          <p:txBody>
            <a:bodyPr wrap="none" anchor="ctr"/>
            <a:lstStyle/>
            <a:p>
              <a:pPr>
                <a:defRPr/>
              </a:pPr>
              <a:endParaRPr lang="en-US"/>
            </a:p>
          </p:txBody>
        </p:sp>
        <p:sp>
          <p:nvSpPr>
            <p:cNvPr id="30" name="Freeform 27">
              <a:extLst>
                <a:ext uri="{FF2B5EF4-FFF2-40B4-BE49-F238E27FC236}">
                  <a16:creationId xmlns:a16="http://schemas.microsoft.com/office/drawing/2014/main" id="{7F4E0D65-6D4A-48DF-B7D6-953727A7317C}"/>
                </a:ext>
              </a:extLst>
            </p:cNvPr>
            <p:cNvSpPr>
              <a:spLocks noChangeArrowheads="1"/>
            </p:cNvSpPr>
            <p:nvPr/>
          </p:nvSpPr>
          <p:spPr bwMode="auto">
            <a:xfrm>
              <a:off x="4539454" y="8060727"/>
              <a:ext cx="950607" cy="371281"/>
            </a:xfrm>
            <a:custGeom>
              <a:avLst/>
              <a:gdLst>
                <a:gd name="T0" fmla="*/ 1233 w 1234"/>
                <a:gd name="T1" fmla="*/ 244 h 484"/>
                <a:gd name="T2" fmla="*/ 1233 w 1234"/>
                <a:gd name="T3" fmla="*/ 244 h 484"/>
                <a:gd name="T4" fmla="*/ 619 w 1234"/>
                <a:gd name="T5" fmla="*/ 483 h 484"/>
                <a:gd name="T6" fmla="*/ 0 w 1234"/>
                <a:gd name="T7" fmla="*/ 244 h 484"/>
                <a:gd name="T8" fmla="*/ 619 w 1234"/>
                <a:gd name="T9" fmla="*/ 0 h 484"/>
                <a:gd name="T10" fmla="*/ 1233 w 1234"/>
                <a:gd name="T11" fmla="*/ 244 h 484"/>
              </a:gdLst>
              <a:ahLst/>
              <a:cxnLst>
                <a:cxn ang="0">
                  <a:pos x="T0" y="T1"/>
                </a:cxn>
                <a:cxn ang="0">
                  <a:pos x="T2" y="T3"/>
                </a:cxn>
                <a:cxn ang="0">
                  <a:pos x="T4" y="T5"/>
                </a:cxn>
                <a:cxn ang="0">
                  <a:pos x="T6" y="T7"/>
                </a:cxn>
                <a:cxn ang="0">
                  <a:pos x="T8" y="T9"/>
                </a:cxn>
                <a:cxn ang="0">
                  <a:pos x="T10" y="T11"/>
                </a:cxn>
              </a:cxnLst>
              <a:rect l="0" t="0" r="r" b="b"/>
              <a:pathLst>
                <a:path w="1234" h="484">
                  <a:moveTo>
                    <a:pt x="1233" y="244"/>
                  </a:moveTo>
                  <a:lnTo>
                    <a:pt x="1233" y="244"/>
                  </a:lnTo>
                  <a:cubicBezTo>
                    <a:pt x="1233" y="375"/>
                    <a:pt x="956" y="483"/>
                    <a:pt x="619" y="483"/>
                  </a:cubicBezTo>
                  <a:cubicBezTo>
                    <a:pt x="277" y="483"/>
                    <a:pt x="0" y="375"/>
                    <a:pt x="0" y="244"/>
                  </a:cubicBezTo>
                  <a:cubicBezTo>
                    <a:pt x="0" y="108"/>
                    <a:pt x="277" y="0"/>
                    <a:pt x="619" y="0"/>
                  </a:cubicBezTo>
                  <a:cubicBezTo>
                    <a:pt x="956" y="0"/>
                    <a:pt x="1233" y="108"/>
                    <a:pt x="1233" y="244"/>
                  </a:cubicBezTo>
                </a:path>
              </a:pathLst>
            </a:custGeom>
            <a:solidFill>
              <a:schemeClr val="bg1">
                <a:lumMod val="85000"/>
              </a:schemeClr>
            </a:solidFill>
            <a:ln>
              <a:noFill/>
            </a:ln>
            <a:effectLst/>
          </p:spPr>
          <p:txBody>
            <a:bodyPr wrap="none" anchor="ctr"/>
            <a:lstStyle/>
            <a:p>
              <a:pPr>
                <a:defRPr/>
              </a:pPr>
              <a:endParaRPr lang="en-US"/>
            </a:p>
          </p:txBody>
        </p:sp>
        <p:sp>
          <p:nvSpPr>
            <p:cNvPr id="31" name="Freeform 28">
              <a:extLst>
                <a:ext uri="{FF2B5EF4-FFF2-40B4-BE49-F238E27FC236}">
                  <a16:creationId xmlns:a16="http://schemas.microsoft.com/office/drawing/2014/main" id="{4078F0C9-1739-4A65-9AAB-E16D0CEF379E}"/>
                </a:ext>
              </a:extLst>
            </p:cNvPr>
            <p:cNvSpPr>
              <a:spLocks noChangeArrowheads="1"/>
            </p:cNvSpPr>
            <p:nvPr/>
          </p:nvSpPr>
          <p:spPr bwMode="auto">
            <a:xfrm>
              <a:off x="4365687" y="7985789"/>
              <a:ext cx="1097117" cy="446219"/>
            </a:xfrm>
            <a:custGeom>
              <a:avLst/>
              <a:gdLst>
                <a:gd name="T0" fmla="*/ 1368 w 1426"/>
                <a:gd name="T1" fmla="*/ 178 h 581"/>
                <a:gd name="T2" fmla="*/ 1368 w 1426"/>
                <a:gd name="T3" fmla="*/ 178 h 581"/>
                <a:gd name="T4" fmla="*/ 712 w 1426"/>
                <a:gd name="T5" fmla="*/ 0 h 581"/>
                <a:gd name="T6" fmla="*/ 57 w 1426"/>
                <a:gd name="T7" fmla="*/ 178 h 581"/>
                <a:gd name="T8" fmla="*/ 0 w 1426"/>
                <a:gd name="T9" fmla="*/ 178 h 581"/>
                <a:gd name="T10" fmla="*/ 0 w 1426"/>
                <a:gd name="T11" fmla="*/ 290 h 581"/>
                <a:gd name="T12" fmla="*/ 712 w 1426"/>
                <a:gd name="T13" fmla="*/ 580 h 581"/>
                <a:gd name="T14" fmla="*/ 1425 w 1426"/>
                <a:gd name="T15" fmla="*/ 290 h 581"/>
                <a:gd name="T16" fmla="*/ 1425 w 1426"/>
                <a:gd name="T17" fmla="*/ 178 h 581"/>
                <a:gd name="T18" fmla="*/ 1368 w 1426"/>
                <a:gd name="T19" fmla="*/ 178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1">
                  <a:moveTo>
                    <a:pt x="1368" y="178"/>
                  </a:moveTo>
                  <a:lnTo>
                    <a:pt x="1368" y="178"/>
                  </a:lnTo>
                  <a:cubicBezTo>
                    <a:pt x="1260" y="74"/>
                    <a:pt x="1008" y="0"/>
                    <a:pt x="712" y="0"/>
                  </a:cubicBezTo>
                  <a:cubicBezTo>
                    <a:pt x="417" y="0"/>
                    <a:pt x="164" y="74"/>
                    <a:pt x="57" y="178"/>
                  </a:cubicBezTo>
                  <a:cubicBezTo>
                    <a:pt x="0" y="178"/>
                    <a:pt x="0" y="178"/>
                    <a:pt x="0" y="178"/>
                  </a:cubicBezTo>
                  <a:cubicBezTo>
                    <a:pt x="0" y="290"/>
                    <a:pt x="0" y="290"/>
                    <a:pt x="0" y="290"/>
                  </a:cubicBezTo>
                  <a:cubicBezTo>
                    <a:pt x="0" y="454"/>
                    <a:pt x="319" y="580"/>
                    <a:pt x="712" y="580"/>
                  </a:cubicBezTo>
                  <a:cubicBezTo>
                    <a:pt x="1106" y="580"/>
                    <a:pt x="1425" y="454"/>
                    <a:pt x="1425" y="290"/>
                  </a:cubicBezTo>
                  <a:cubicBezTo>
                    <a:pt x="1425" y="178"/>
                    <a:pt x="1425" y="178"/>
                    <a:pt x="1425" y="178"/>
                  </a:cubicBezTo>
                  <a:lnTo>
                    <a:pt x="1368" y="178"/>
                  </a:lnTo>
                </a:path>
              </a:pathLst>
            </a:custGeom>
            <a:solidFill>
              <a:schemeClr val="bg1">
                <a:lumMod val="75000"/>
              </a:schemeClr>
            </a:solidFill>
            <a:ln>
              <a:noFill/>
            </a:ln>
            <a:effectLst/>
          </p:spPr>
          <p:txBody>
            <a:bodyPr wrap="none" anchor="ctr"/>
            <a:lstStyle/>
            <a:p>
              <a:pPr>
                <a:defRPr/>
              </a:pPr>
              <a:endParaRPr lang="en-US"/>
            </a:p>
          </p:txBody>
        </p:sp>
        <p:sp>
          <p:nvSpPr>
            <p:cNvPr id="32" name="Freeform 29">
              <a:extLst>
                <a:ext uri="{FF2B5EF4-FFF2-40B4-BE49-F238E27FC236}">
                  <a16:creationId xmlns:a16="http://schemas.microsoft.com/office/drawing/2014/main" id="{6F92B20A-5334-49EF-8D14-0B63343C0992}"/>
                </a:ext>
              </a:extLst>
            </p:cNvPr>
            <p:cNvSpPr>
              <a:spLocks noChangeArrowheads="1"/>
            </p:cNvSpPr>
            <p:nvPr/>
          </p:nvSpPr>
          <p:spPr bwMode="auto">
            <a:xfrm>
              <a:off x="4365687" y="7900633"/>
              <a:ext cx="1097117" cy="446219"/>
            </a:xfrm>
            <a:custGeom>
              <a:avLst/>
              <a:gdLst>
                <a:gd name="T0" fmla="*/ 1425 w 1426"/>
                <a:gd name="T1" fmla="*/ 291 h 582"/>
                <a:gd name="T2" fmla="*/ 1425 w 1426"/>
                <a:gd name="T3" fmla="*/ 291 h 582"/>
                <a:gd name="T4" fmla="*/ 712 w 1426"/>
                <a:gd name="T5" fmla="*/ 581 h 582"/>
                <a:gd name="T6" fmla="*/ 0 w 1426"/>
                <a:gd name="T7" fmla="*/ 291 h 582"/>
                <a:gd name="T8" fmla="*/ 712 w 1426"/>
                <a:gd name="T9" fmla="*/ 0 h 582"/>
                <a:gd name="T10" fmla="*/ 1425 w 1426"/>
                <a:gd name="T11" fmla="*/ 291 h 582"/>
              </a:gdLst>
              <a:ahLst/>
              <a:cxnLst>
                <a:cxn ang="0">
                  <a:pos x="T0" y="T1"/>
                </a:cxn>
                <a:cxn ang="0">
                  <a:pos x="T2" y="T3"/>
                </a:cxn>
                <a:cxn ang="0">
                  <a:pos x="T4" y="T5"/>
                </a:cxn>
                <a:cxn ang="0">
                  <a:pos x="T6" y="T7"/>
                </a:cxn>
                <a:cxn ang="0">
                  <a:pos x="T8" y="T9"/>
                </a:cxn>
                <a:cxn ang="0">
                  <a:pos x="T10" y="T11"/>
                </a:cxn>
              </a:cxnLst>
              <a:rect l="0" t="0" r="r" b="b"/>
              <a:pathLst>
                <a:path w="1426" h="582">
                  <a:moveTo>
                    <a:pt x="1425" y="291"/>
                  </a:moveTo>
                  <a:lnTo>
                    <a:pt x="1425" y="291"/>
                  </a:lnTo>
                  <a:cubicBezTo>
                    <a:pt x="1425" y="450"/>
                    <a:pt x="1106" y="581"/>
                    <a:pt x="712" y="581"/>
                  </a:cubicBezTo>
                  <a:cubicBezTo>
                    <a:pt x="319" y="581"/>
                    <a:pt x="0" y="450"/>
                    <a:pt x="0" y="291"/>
                  </a:cubicBezTo>
                  <a:cubicBezTo>
                    <a:pt x="0" y="131"/>
                    <a:pt x="319" y="0"/>
                    <a:pt x="712" y="0"/>
                  </a:cubicBezTo>
                  <a:cubicBezTo>
                    <a:pt x="1106" y="0"/>
                    <a:pt x="1425" y="131"/>
                    <a:pt x="1425" y="291"/>
                  </a:cubicBezTo>
                </a:path>
              </a:pathLst>
            </a:custGeom>
            <a:solidFill>
              <a:schemeClr val="bg1">
                <a:lumMod val="50000"/>
              </a:schemeClr>
            </a:solidFill>
            <a:ln>
              <a:noFill/>
            </a:ln>
            <a:effectLst/>
          </p:spPr>
          <p:txBody>
            <a:bodyPr wrap="none" anchor="ctr"/>
            <a:lstStyle/>
            <a:p>
              <a:pPr>
                <a:defRPr/>
              </a:pPr>
              <a:endParaRPr lang="en-US"/>
            </a:p>
          </p:txBody>
        </p:sp>
        <p:sp>
          <p:nvSpPr>
            <p:cNvPr id="33" name="Freeform 30">
              <a:extLst>
                <a:ext uri="{FF2B5EF4-FFF2-40B4-BE49-F238E27FC236}">
                  <a16:creationId xmlns:a16="http://schemas.microsoft.com/office/drawing/2014/main" id="{43E8C338-8CE1-4423-BCBB-9F2072845EFC}"/>
                </a:ext>
              </a:extLst>
            </p:cNvPr>
            <p:cNvSpPr>
              <a:spLocks noChangeArrowheads="1"/>
            </p:cNvSpPr>
            <p:nvPr/>
          </p:nvSpPr>
          <p:spPr bwMode="auto">
            <a:xfrm>
              <a:off x="4440646" y="7914258"/>
              <a:ext cx="950607" cy="371281"/>
            </a:xfrm>
            <a:custGeom>
              <a:avLst/>
              <a:gdLst>
                <a:gd name="T0" fmla="*/ 1232 w 1233"/>
                <a:gd name="T1" fmla="*/ 239 h 483"/>
                <a:gd name="T2" fmla="*/ 1232 w 1233"/>
                <a:gd name="T3" fmla="*/ 239 h 483"/>
                <a:gd name="T4" fmla="*/ 613 w 1233"/>
                <a:gd name="T5" fmla="*/ 482 h 483"/>
                <a:gd name="T6" fmla="*/ 0 w 1233"/>
                <a:gd name="T7" fmla="*/ 239 h 483"/>
                <a:gd name="T8" fmla="*/ 613 w 1233"/>
                <a:gd name="T9" fmla="*/ 0 h 483"/>
                <a:gd name="T10" fmla="*/ 1232 w 1233"/>
                <a:gd name="T11" fmla="*/ 239 h 483"/>
              </a:gdLst>
              <a:ahLst/>
              <a:cxnLst>
                <a:cxn ang="0">
                  <a:pos x="T0" y="T1"/>
                </a:cxn>
                <a:cxn ang="0">
                  <a:pos x="T2" y="T3"/>
                </a:cxn>
                <a:cxn ang="0">
                  <a:pos x="T4" y="T5"/>
                </a:cxn>
                <a:cxn ang="0">
                  <a:pos x="T6" y="T7"/>
                </a:cxn>
                <a:cxn ang="0">
                  <a:pos x="T8" y="T9"/>
                </a:cxn>
                <a:cxn ang="0">
                  <a:pos x="T10" y="T11"/>
                </a:cxn>
              </a:cxnLst>
              <a:rect l="0" t="0" r="r" b="b"/>
              <a:pathLst>
                <a:path w="1233" h="483">
                  <a:moveTo>
                    <a:pt x="1232" y="239"/>
                  </a:moveTo>
                  <a:lnTo>
                    <a:pt x="1232" y="239"/>
                  </a:lnTo>
                  <a:cubicBezTo>
                    <a:pt x="1232" y="375"/>
                    <a:pt x="955" y="482"/>
                    <a:pt x="613" y="482"/>
                  </a:cubicBezTo>
                  <a:cubicBezTo>
                    <a:pt x="272" y="482"/>
                    <a:pt x="0" y="375"/>
                    <a:pt x="0" y="239"/>
                  </a:cubicBezTo>
                  <a:cubicBezTo>
                    <a:pt x="0" y="107"/>
                    <a:pt x="272" y="0"/>
                    <a:pt x="613" y="0"/>
                  </a:cubicBezTo>
                  <a:cubicBezTo>
                    <a:pt x="955" y="0"/>
                    <a:pt x="1232" y="107"/>
                    <a:pt x="1232" y="239"/>
                  </a:cubicBezTo>
                </a:path>
              </a:pathLst>
            </a:custGeom>
            <a:solidFill>
              <a:srgbClr val="FBE02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4" name="Freeform 31">
              <a:extLst>
                <a:ext uri="{FF2B5EF4-FFF2-40B4-BE49-F238E27FC236}">
                  <a16:creationId xmlns:a16="http://schemas.microsoft.com/office/drawing/2014/main" id="{86802CB8-DA28-43A2-A1DA-F04BDF429A45}"/>
                </a:ext>
              </a:extLst>
            </p:cNvPr>
            <p:cNvSpPr>
              <a:spLocks noChangeArrowheads="1"/>
            </p:cNvSpPr>
            <p:nvPr/>
          </p:nvSpPr>
          <p:spPr bwMode="auto">
            <a:xfrm>
              <a:off x="4365687" y="7863164"/>
              <a:ext cx="1097117" cy="446219"/>
            </a:xfrm>
            <a:custGeom>
              <a:avLst/>
              <a:gdLst>
                <a:gd name="T0" fmla="*/ 1368 w 1426"/>
                <a:gd name="T1" fmla="*/ 178 h 582"/>
                <a:gd name="T2" fmla="*/ 1368 w 1426"/>
                <a:gd name="T3" fmla="*/ 178 h 582"/>
                <a:gd name="T4" fmla="*/ 712 w 1426"/>
                <a:gd name="T5" fmla="*/ 0 h 582"/>
                <a:gd name="T6" fmla="*/ 57 w 1426"/>
                <a:gd name="T7" fmla="*/ 178 h 582"/>
                <a:gd name="T8" fmla="*/ 0 w 1426"/>
                <a:gd name="T9" fmla="*/ 178 h 582"/>
                <a:gd name="T10" fmla="*/ 0 w 1426"/>
                <a:gd name="T11" fmla="*/ 291 h 582"/>
                <a:gd name="T12" fmla="*/ 712 w 1426"/>
                <a:gd name="T13" fmla="*/ 581 h 582"/>
                <a:gd name="T14" fmla="*/ 1425 w 1426"/>
                <a:gd name="T15" fmla="*/ 291 h 582"/>
                <a:gd name="T16" fmla="*/ 1425 w 1426"/>
                <a:gd name="T17" fmla="*/ 178 h 582"/>
                <a:gd name="T18" fmla="*/ 1368 w 1426"/>
                <a:gd name="T19" fmla="*/ 1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2">
                  <a:moveTo>
                    <a:pt x="1368" y="178"/>
                  </a:moveTo>
                  <a:lnTo>
                    <a:pt x="1368" y="178"/>
                  </a:lnTo>
                  <a:cubicBezTo>
                    <a:pt x="1260" y="75"/>
                    <a:pt x="1008" y="0"/>
                    <a:pt x="712" y="0"/>
                  </a:cubicBezTo>
                  <a:cubicBezTo>
                    <a:pt x="417" y="0"/>
                    <a:pt x="164" y="75"/>
                    <a:pt x="57" y="178"/>
                  </a:cubicBezTo>
                  <a:cubicBezTo>
                    <a:pt x="0" y="178"/>
                    <a:pt x="0" y="178"/>
                    <a:pt x="0" y="178"/>
                  </a:cubicBezTo>
                  <a:cubicBezTo>
                    <a:pt x="0" y="291"/>
                    <a:pt x="0" y="291"/>
                    <a:pt x="0" y="291"/>
                  </a:cubicBezTo>
                  <a:cubicBezTo>
                    <a:pt x="0" y="455"/>
                    <a:pt x="319" y="581"/>
                    <a:pt x="712" y="581"/>
                  </a:cubicBezTo>
                  <a:cubicBezTo>
                    <a:pt x="1106" y="581"/>
                    <a:pt x="1425" y="455"/>
                    <a:pt x="1425" y="291"/>
                  </a:cubicBezTo>
                  <a:cubicBezTo>
                    <a:pt x="1425" y="178"/>
                    <a:pt x="1425" y="178"/>
                    <a:pt x="1425" y="178"/>
                  </a:cubicBezTo>
                  <a:lnTo>
                    <a:pt x="1368" y="178"/>
                  </a:lnTo>
                </a:path>
              </a:pathLst>
            </a:custGeom>
            <a:solidFill>
              <a:schemeClr val="bg1">
                <a:lumMod val="75000"/>
              </a:schemeClr>
            </a:solidFill>
            <a:ln>
              <a:noFill/>
            </a:ln>
            <a:effectLst/>
          </p:spPr>
          <p:txBody>
            <a:bodyPr wrap="none" anchor="ctr"/>
            <a:lstStyle/>
            <a:p>
              <a:pPr>
                <a:defRPr/>
              </a:pPr>
              <a:endParaRPr lang="en-US"/>
            </a:p>
          </p:txBody>
        </p:sp>
        <p:sp>
          <p:nvSpPr>
            <p:cNvPr id="35" name="Freeform 32">
              <a:extLst>
                <a:ext uri="{FF2B5EF4-FFF2-40B4-BE49-F238E27FC236}">
                  <a16:creationId xmlns:a16="http://schemas.microsoft.com/office/drawing/2014/main" id="{207EAA01-33C5-42F0-B23D-9A583A074A6F}"/>
                </a:ext>
              </a:extLst>
            </p:cNvPr>
            <p:cNvSpPr>
              <a:spLocks noChangeArrowheads="1"/>
            </p:cNvSpPr>
            <p:nvPr/>
          </p:nvSpPr>
          <p:spPr bwMode="auto">
            <a:xfrm>
              <a:off x="4365687" y="7778008"/>
              <a:ext cx="1097117" cy="446219"/>
            </a:xfrm>
            <a:custGeom>
              <a:avLst/>
              <a:gdLst>
                <a:gd name="T0" fmla="*/ 1425 w 1426"/>
                <a:gd name="T1" fmla="*/ 290 h 582"/>
                <a:gd name="T2" fmla="*/ 1425 w 1426"/>
                <a:gd name="T3" fmla="*/ 290 h 582"/>
                <a:gd name="T4" fmla="*/ 712 w 1426"/>
                <a:gd name="T5" fmla="*/ 581 h 582"/>
                <a:gd name="T6" fmla="*/ 0 w 1426"/>
                <a:gd name="T7" fmla="*/ 290 h 582"/>
                <a:gd name="T8" fmla="*/ 712 w 1426"/>
                <a:gd name="T9" fmla="*/ 0 h 582"/>
                <a:gd name="T10" fmla="*/ 1425 w 1426"/>
                <a:gd name="T11" fmla="*/ 290 h 582"/>
              </a:gdLst>
              <a:ahLst/>
              <a:cxnLst>
                <a:cxn ang="0">
                  <a:pos x="T0" y="T1"/>
                </a:cxn>
                <a:cxn ang="0">
                  <a:pos x="T2" y="T3"/>
                </a:cxn>
                <a:cxn ang="0">
                  <a:pos x="T4" y="T5"/>
                </a:cxn>
                <a:cxn ang="0">
                  <a:pos x="T6" y="T7"/>
                </a:cxn>
                <a:cxn ang="0">
                  <a:pos x="T8" y="T9"/>
                </a:cxn>
                <a:cxn ang="0">
                  <a:pos x="T10" y="T11"/>
                </a:cxn>
              </a:cxnLst>
              <a:rect l="0" t="0" r="r" b="b"/>
              <a:pathLst>
                <a:path w="1426" h="582">
                  <a:moveTo>
                    <a:pt x="1425" y="290"/>
                  </a:moveTo>
                  <a:lnTo>
                    <a:pt x="1425" y="290"/>
                  </a:lnTo>
                  <a:cubicBezTo>
                    <a:pt x="1425" y="450"/>
                    <a:pt x="1106" y="581"/>
                    <a:pt x="712" y="581"/>
                  </a:cubicBezTo>
                  <a:cubicBezTo>
                    <a:pt x="319" y="581"/>
                    <a:pt x="0" y="450"/>
                    <a:pt x="0" y="290"/>
                  </a:cubicBezTo>
                  <a:cubicBezTo>
                    <a:pt x="0" y="131"/>
                    <a:pt x="319" y="0"/>
                    <a:pt x="712" y="0"/>
                  </a:cubicBezTo>
                  <a:cubicBezTo>
                    <a:pt x="1106" y="0"/>
                    <a:pt x="1425" y="131"/>
                    <a:pt x="1425" y="290"/>
                  </a:cubicBezTo>
                </a:path>
              </a:pathLst>
            </a:custGeom>
            <a:solidFill>
              <a:schemeClr val="bg1">
                <a:lumMod val="50000"/>
              </a:schemeClr>
            </a:solidFill>
            <a:ln>
              <a:noFill/>
            </a:ln>
            <a:effectLst/>
          </p:spPr>
          <p:txBody>
            <a:bodyPr wrap="none" anchor="ctr"/>
            <a:lstStyle/>
            <a:p>
              <a:pPr>
                <a:defRPr/>
              </a:pPr>
              <a:endParaRPr lang="en-US"/>
            </a:p>
          </p:txBody>
        </p:sp>
        <p:sp>
          <p:nvSpPr>
            <p:cNvPr id="36" name="Freeform 33">
              <a:extLst>
                <a:ext uri="{FF2B5EF4-FFF2-40B4-BE49-F238E27FC236}">
                  <a16:creationId xmlns:a16="http://schemas.microsoft.com/office/drawing/2014/main" id="{931C1128-BC77-44E4-BE53-DE04C32031DB}"/>
                </a:ext>
              </a:extLst>
            </p:cNvPr>
            <p:cNvSpPr>
              <a:spLocks noChangeArrowheads="1"/>
            </p:cNvSpPr>
            <p:nvPr/>
          </p:nvSpPr>
          <p:spPr bwMode="auto">
            <a:xfrm>
              <a:off x="4440646" y="7791633"/>
              <a:ext cx="950607" cy="371281"/>
            </a:xfrm>
            <a:custGeom>
              <a:avLst/>
              <a:gdLst>
                <a:gd name="T0" fmla="*/ 1232 w 1233"/>
                <a:gd name="T1" fmla="*/ 243 h 483"/>
                <a:gd name="T2" fmla="*/ 1232 w 1233"/>
                <a:gd name="T3" fmla="*/ 243 h 483"/>
                <a:gd name="T4" fmla="*/ 613 w 1233"/>
                <a:gd name="T5" fmla="*/ 482 h 483"/>
                <a:gd name="T6" fmla="*/ 0 w 1233"/>
                <a:gd name="T7" fmla="*/ 243 h 483"/>
                <a:gd name="T8" fmla="*/ 613 w 1233"/>
                <a:gd name="T9" fmla="*/ 0 h 483"/>
                <a:gd name="T10" fmla="*/ 1232 w 1233"/>
                <a:gd name="T11" fmla="*/ 243 h 483"/>
              </a:gdLst>
              <a:ahLst/>
              <a:cxnLst>
                <a:cxn ang="0">
                  <a:pos x="T0" y="T1"/>
                </a:cxn>
                <a:cxn ang="0">
                  <a:pos x="T2" y="T3"/>
                </a:cxn>
                <a:cxn ang="0">
                  <a:pos x="T4" y="T5"/>
                </a:cxn>
                <a:cxn ang="0">
                  <a:pos x="T6" y="T7"/>
                </a:cxn>
                <a:cxn ang="0">
                  <a:pos x="T8" y="T9"/>
                </a:cxn>
                <a:cxn ang="0">
                  <a:pos x="T10" y="T11"/>
                </a:cxn>
              </a:cxnLst>
              <a:rect l="0" t="0" r="r" b="b"/>
              <a:pathLst>
                <a:path w="1233" h="483">
                  <a:moveTo>
                    <a:pt x="1232" y="243"/>
                  </a:moveTo>
                  <a:lnTo>
                    <a:pt x="1232" y="243"/>
                  </a:lnTo>
                  <a:cubicBezTo>
                    <a:pt x="1232" y="374"/>
                    <a:pt x="955" y="482"/>
                    <a:pt x="613" y="482"/>
                  </a:cubicBezTo>
                  <a:cubicBezTo>
                    <a:pt x="272" y="482"/>
                    <a:pt x="0" y="374"/>
                    <a:pt x="0" y="243"/>
                  </a:cubicBezTo>
                  <a:cubicBezTo>
                    <a:pt x="0" y="107"/>
                    <a:pt x="272" y="0"/>
                    <a:pt x="613" y="0"/>
                  </a:cubicBezTo>
                  <a:cubicBezTo>
                    <a:pt x="955" y="0"/>
                    <a:pt x="1232" y="107"/>
                    <a:pt x="1232" y="243"/>
                  </a:cubicBezTo>
                </a:path>
              </a:pathLst>
            </a:custGeom>
            <a:solidFill>
              <a:srgbClr val="FBE02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 name="Freeform 34">
              <a:extLst>
                <a:ext uri="{FF2B5EF4-FFF2-40B4-BE49-F238E27FC236}">
                  <a16:creationId xmlns:a16="http://schemas.microsoft.com/office/drawing/2014/main" id="{1B36BC60-6E3A-4329-AEA2-15F7F58ABF7D}"/>
                </a:ext>
              </a:extLst>
            </p:cNvPr>
            <p:cNvSpPr>
              <a:spLocks noChangeArrowheads="1"/>
            </p:cNvSpPr>
            <p:nvPr/>
          </p:nvSpPr>
          <p:spPr bwMode="auto">
            <a:xfrm>
              <a:off x="4409981" y="7760977"/>
              <a:ext cx="1100524" cy="446219"/>
            </a:xfrm>
            <a:custGeom>
              <a:avLst/>
              <a:gdLst>
                <a:gd name="T0" fmla="*/ 1368 w 1430"/>
                <a:gd name="T1" fmla="*/ 178 h 582"/>
                <a:gd name="T2" fmla="*/ 1368 w 1430"/>
                <a:gd name="T3" fmla="*/ 178 h 582"/>
                <a:gd name="T4" fmla="*/ 712 w 1430"/>
                <a:gd name="T5" fmla="*/ 0 h 582"/>
                <a:gd name="T6" fmla="*/ 56 w 1430"/>
                <a:gd name="T7" fmla="*/ 178 h 582"/>
                <a:gd name="T8" fmla="*/ 0 w 1430"/>
                <a:gd name="T9" fmla="*/ 178 h 582"/>
                <a:gd name="T10" fmla="*/ 0 w 1430"/>
                <a:gd name="T11" fmla="*/ 291 h 582"/>
                <a:gd name="T12" fmla="*/ 712 w 1430"/>
                <a:gd name="T13" fmla="*/ 581 h 582"/>
                <a:gd name="T14" fmla="*/ 1429 w 1430"/>
                <a:gd name="T15" fmla="*/ 291 h 582"/>
                <a:gd name="T16" fmla="*/ 1429 w 1430"/>
                <a:gd name="T17" fmla="*/ 178 h 582"/>
                <a:gd name="T18" fmla="*/ 1368 w 1430"/>
                <a:gd name="T19" fmla="*/ 1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0" h="582">
                  <a:moveTo>
                    <a:pt x="1368" y="178"/>
                  </a:moveTo>
                  <a:lnTo>
                    <a:pt x="1368" y="178"/>
                  </a:lnTo>
                  <a:cubicBezTo>
                    <a:pt x="1260" y="75"/>
                    <a:pt x="1007" y="0"/>
                    <a:pt x="712" y="0"/>
                  </a:cubicBezTo>
                  <a:cubicBezTo>
                    <a:pt x="421" y="0"/>
                    <a:pt x="168" y="75"/>
                    <a:pt x="56" y="178"/>
                  </a:cubicBezTo>
                  <a:cubicBezTo>
                    <a:pt x="0" y="178"/>
                    <a:pt x="0" y="178"/>
                    <a:pt x="0" y="178"/>
                  </a:cubicBezTo>
                  <a:cubicBezTo>
                    <a:pt x="0" y="291"/>
                    <a:pt x="0" y="291"/>
                    <a:pt x="0" y="291"/>
                  </a:cubicBezTo>
                  <a:cubicBezTo>
                    <a:pt x="0" y="450"/>
                    <a:pt x="318" y="581"/>
                    <a:pt x="712" y="581"/>
                  </a:cubicBezTo>
                  <a:cubicBezTo>
                    <a:pt x="1105" y="581"/>
                    <a:pt x="1429" y="450"/>
                    <a:pt x="1429" y="291"/>
                  </a:cubicBezTo>
                  <a:cubicBezTo>
                    <a:pt x="1429" y="178"/>
                    <a:pt x="1429" y="178"/>
                    <a:pt x="1429" y="178"/>
                  </a:cubicBezTo>
                  <a:lnTo>
                    <a:pt x="1368" y="178"/>
                  </a:lnTo>
                </a:path>
              </a:pathLst>
            </a:custGeom>
            <a:solidFill>
              <a:schemeClr val="bg1">
                <a:lumMod val="75000"/>
              </a:schemeClr>
            </a:solidFill>
            <a:ln>
              <a:noFill/>
            </a:ln>
            <a:effectLst/>
          </p:spPr>
          <p:txBody>
            <a:bodyPr wrap="none" anchor="ctr"/>
            <a:lstStyle/>
            <a:p>
              <a:pPr>
                <a:defRPr/>
              </a:pPr>
              <a:endParaRPr lang="en-US"/>
            </a:p>
          </p:txBody>
        </p:sp>
        <p:sp>
          <p:nvSpPr>
            <p:cNvPr id="38" name="Freeform 35">
              <a:extLst>
                <a:ext uri="{FF2B5EF4-FFF2-40B4-BE49-F238E27FC236}">
                  <a16:creationId xmlns:a16="http://schemas.microsoft.com/office/drawing/2014/main" id="{4552B863-0873-4032-A866-B77D63D69D66}"/>
                </a:ext>
              </a:extLst>
            </p:cNvPr>
            <p:cNvSpPr>
              <a:spLocks noChangeArrowheads="1"/>
            </p:cNvSpPr>
            <p:nvPr/>
          </p:nvSpPr>
          <p:spPr bwMode="auto">
            <a:xfrm>
              <a:off x="4409981" y="7675821"/>
              <a:ext cx="1100524" cy="446219"/>
            </a:xfrm>
            <a:custGeom>
              <a:avLst/>
              <a:gdLst>
                <a:gd name="T0" fmla="*/ 1429 w 1430"/>
                <a:gd name="T1" fmla="*/ 290 h 582"/>
                <a:gd name="T2" fmla="*/ 1429 w 1430"/>
                <a:gd name="T3" fmla="*/ 290 h 582"/>
                <a:gd name="T4" fmla="*/ 712 w 1430"/>
                <a:gd name="T5" fmla="*/ 581 h 582"/>
                <a:gd name="T6" fmla="*/ 0 w 1430"/>
                <a:gd name="T7" fmla="*/ 290 h 582"/>
                <a:gd name="T8" fmla="*/ 712 w 1430"/>
                <a:gd name="T9" fmla="*/ 0 h 582"/>
                <a:gd name="T10" fmla="*/ 1429 w 1430"/>
                <a:gd name="T11" fmla="*/ 290 h 582"/>
              </a:gdLst>
              <a:ahLst/>
              <a:cxnLst>
                <a:cxn ang="0">
                  <a:pos x="T0" y="T1"/>
                </a:cxn>
                <a:cxn ang="0">
                  <a:pos x="T2" y="T3"/>
                </a:cxn>
                <a:cxn ang="0">
                  <a:pos x="T4" y="T5"/>
                </a:cxn>
                <a:cxn ang="0">
                  <a:pos x="T6" y="T7"/>
                </a:cxn>
                <a:cxn ang="0">
                  <a:pos x="T8" y="T9"/>
                </a:cxn>
                <a:cxn ang="0">
                  <a:pos x="T10" y="T11"/>
                </a:cxn>
              </a:cxnLst>
              <a:rect l="0" t="0" r="r" b="b"/>
              <a:pathLst>
                <a:path w="1430" h="582">
                  <a:moveTo>
                    <a:pt x="1429" y="290"/>
                  </a:moveTo>
                  <a:lnTo>
                    <a:pt x="1429" y="290"/>
                  </a:lnTo>
                  <a:cubicBezTo>
                    <a:pt x="1429" y="450"/>
                    <a:pt x="1105" y="581"/>
                    <a:pt x="712" y="581"/>
                  </a:cubicBezTo>
                  <a:cubicBezTo>
                    <a:pt x="318" y="581"/>
                    <a:pt x="0" y="450"/>
                    <a:pt x="0" y="290"/>
                  </a:cubicBezTo>
                  <a:cubicBezTo>
                    <a:pt x="0" y="131"/>
                    <a:pt x="318" y="0"/>
                    <a:pt x="712" y="0"/>
                  </a:cubicBezTo>
                  <a:cubicBezTo>
                    <a:pt x="1105" y="0"/>
                    <a:pt x="1429" y="131"/>
                    <a:pt x="1429" y="290"/>
                  </a:cubicBezTo>
                </a:path>
              </a:pathLst>
            </a:custGeom>
            <a:solidFill>
              <a:schemeClr val="bg1">
                <a:lumMod val="50000"/>
              </a:schemeClr>
            </a:solidFill>
            <a:ln>
              <a:noFill/>
            </a:ln>
            <a:effectLst/>
          </p:spPr>
          <p:txBody>
            <a:bodyPr wrap="none" anchor="ctr"/>
            <a:lstStyle/>
            <a:p>
              <a:pPr>
                <a:defRPr/>
              </a:pPr>
              <a:endParaRPr lang="en-US"/>
            </a:p>
          </p:txBody>
        </p:sp>
        <p:sp>
          <p:nvSpPr>
            <p:cNvPr id="39" name="Freeform 36">
              <a:extLst>
                <a:ext uri="{FF2B5EF4-FFF2-40B4-BE49-F238E27FC236}">
                  <a16:creationId xmlns:a16="http://schemas.microsoft.com/office/drawing/2014/main" id="{3C6CAD42-4027-412C-849E-EA90C3E7BED7}"/>
                </a:ext>
              </a:extLst>
            </p:cNvPr>
            <p:cNvSpPr>
              <a:spLocks noChangeArrowheads="1"/>
            </p:cNvSpPr>
            <p:nvPr/>
          </p:nvSpPr>
          <p:spPr bwMode="auto">
            <a:xfrm>
              <a:off x="4484939" y="7689446"/>
              <a:ext cx="950607" cy="371281"/>
            </a:xfrm>
            <a:custGeom>
              <a:avLst/>
              <a:gdLst>
                <a:gd name="T0" fmla="*/ 1232 w 1233"/>
                <a:gd name="T1" fmla="*/ 239 h 484"/>
                <a:gd name="T2" fmla="*/ 1232 w 1233"/>
                <a:gd name="T3" fmla="*/ 239 h 484"/>
                <a:gd name="T4" fmla="*/ 614 w 1233"/>
                <a:gd name="T5" fmla="*/ 483 h 484"/>
                <a:gd name="T6" fmla="*/ 0 w 1233"/>
                <a:gd name="T7" fmla="*/ 239 h 484"/>
                <a:gd name="T8" fmla="*/ 614 w 1233"/>
                <a:gd name="T9" fmla="*/ 0 h 484"/>
                <a:gd name="T10" fmla="*/ 1232 w 1233"/>
                <a:gd name="T11" fmla="*/ 239 h 484"/>
              </a:gdLst>
              <a:ahLst/>
              <a:cxnLst>
                <a:cxn ang="0">
                  <a:pos x="T0" y="T1"/>
                </a:cxn>
                <a:cxn ang="0">
                  <a:pos x="T2" y="T3"/>
                </a:cxn>
                <a:cxn ang="0">
                  <a:pos x="T4" y="T5"/>
                </a:cxn>
                <a:cxn ang="0">
                  <a:pos x="T6" y="T7"/>
                </a:cxn>
                <a:cxn ang="0">
                  <a:pos x="T8" y="T9"/>
                </a:cxn>
                <a:cxn ang="0">
                  <a:pos x="T10" y="T11"/>
                </a:cxn>
              </a:cxnLst>
              <a:rect l="0" t="0" r="r" b="b"/>
              <a:pathLst>
                <a:path w="1233" h="484">
                  <a:moveTo>
                    <a:pt x="1232" y="239"/>
                  </a:moveTo>
                  <a:lnTo>
                    <a:pt x="1232" y="239"/>
                  </a:lnTo>
                  <a:cubicBezTo>
                    <a:pt x="1232" y="375"/>
                    <a:pt x="956" y="483"/>
                    <a:pt x="614" y="483"/>
                  </a:cubicBezTo>
                  <a:cubicBezTo>
                    <a:pt x="277" y="483"/>
                    <a:pt x="0" y="375"/>
                    <a:pt x="0" y="239"/>
                  </a:cubicBezTo>
                  <a:cubicBezTo>
                    <a:pt x="0" y="108"/>
                    <a:pt x="277" y="0"/>
                    <a:pt x="614" y="0"/>
                  </a:cubicBezTo>
                  <a:cubicBezTo>
                    <a:pt x="956" y="0"/>
                    <a:pt x="1232" y="108"/>
                    <a:pt x="1232" y="239"/>
                  </a:cubicBezTo>
                </a:path>
              </a:pathLst>
            </a:custGeom>
            <a:solidFill>
              <a:srgbClr val="FBE02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0" name="Freeform 37">
              <a:extLst>
                <a:ext uri="{FF2B5EF4-FFF2-40B4-BE49-F238E27FC236}">
                  <a16:creationId xmlns:a16="http://schemas.microsoft.com/office/drawing/2014/main" id="{AD18D9E0-3581-45FE-911D-76C12532EC12}"/>
                </a:ext>
              </a:extLst>
            </p:cNvPr>
            <p:cNvSpPr>
              <a:spLocks noChangeArrowheads="1"/>
            </p:cNvSpPr>
            <p:nvPr/>
          </p:nvSpPr>
          <p:spPr bwMode="auto">
            <a:xfrm>
              <a:off x="4389538" y="7638352"/>
              <a:ext cx="1097117" cy="446219"/>
            </a:xfrm>
            <a:custGeom>
              <a:avLst/>
              <a:gdLst>
                <a:gd name="T0" fmla="*/ 1369 w 1426"/>
                <a:gd name="T1" fmla="*/ 178 h 582"/>
                <a:gd name="T2" fmla="*/ 1369 w 1426"/>
                <a:gd name="T3" fmla="*/ 178 h 582"/>
                <a:gd name="T4" fmla="*/ 713 w 1426"/>
                <a:gd name="T5" fmla="*/ 0 h 582"/>
                <a:gd name="T6" fmla="*/ 56 w 1426"/>
                <a:gd name="T7" fmla="*/ 178 h 582"/>
                <a:gd name="T8" fmla="*/ 0 w 1426"/>
                <a:gd name="T9" fmla="*/ 178 h 582"/>
                <a:gd name="T10" fmla="*/ 0 w 1426"/>
                <a:gd name="T11" fmla="*/ 290 h 582"/>
                <a:gd name="T12" fmla="*/ 713 w 1426"/>
                <a:gd name="T13" fmla="*/ 581 h 582"/>
                <a:gd name="T14" fmla="*/ 1425 w 1426"/>
                <a:gd name="T15" fmla="*/ 290 h 582"/>
                <a:gd name="T16" fmla="*/ 1425 w 1426"/>
                <a:gd name="T17" fmla="*/ 178 h 582"/>
                <a:gd name="T18" fmla="*/ 1369 w 1426"/>
                <a:gd name="T19" fmla="*/ 1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6" h="582">
                  <a:moveTo>
                    <a:pt x="1369" y="178"/>
                  </a:moveTo>
                  <a:lnTo>
                    <a:pt x="1369" y="178"/>
                  </a:lnTo>
                  <a:cubicBezTo>
                    <a:pt x="1261" y="75"/>
                    <a:pt x="1008" y="0"/>
                    <a:pt x="713" y="0"/>
                  </a:cubicBezTo>
                  <a:cubicBezTo>
                    <a:pt x="417" y="0"/>
                    <a:pt x="164" y="75"/>
                    <a:pt x="56" y="178"/>
                  </a:cubicBezTo>
                  <a:cubicBezTo>
                    <a:pt x="0" y="178"/>
                    <a:pt x="0" y="178"/>
                    <a:pt x="0" y="178"/>
                  </a:cubicBezTo>
                  <a:cubicBezTo>
                    <a:pt x="0" y="290"/>
                    <a:pt x="0" y="290"/>
                    <a:pt x="0" y="290"/>
                  </a:cubicBezTo>
                  <a:cubicBezTo>
                    <a:pt x="0" y="454"/>
                    <a:pt x="319" y="581"/>
                    <a:pt x="713" y="581"/>
                  </a:cubicBezTo>
                  <a:cubicBezTo>
                    <a:pt x="1106" y="581"/>
                    <a:pt x="1425" y="454"/>
                    <a:pt x="1425" y="290"/>
                  </a:cubicBezTo>
                  <a:cubicBezTo>
                    <a:pt x="1425" y="178"/>
                    <a:pt x="1425" y="178"/>
                    <a:pt x="1425" y="178"/>
                  </a:cubicBezTo>
                  <a:lnTo>
                    <a:pt x="1369" y="178"/>
                  </a:lnTo>
                </a:path>
              </a:pathLst>
            </a:custGeom>
            <a:solidFill>
              <a:schemeClr val="bg1">
                <a:lumMod val="75000"/>
              </a:schemeClr>
            </a:solidFill>
            <a:ln>
              <a:noFill/>
            </a:ln>
            <a:effectLst/>
          </p:spPr>
          <p:txBody>
            <a:bodyPr wrap="none" anchor="ctr"/>
            <a:lstStyle/>
            <a:p>
              <a:pPr>
                <a:defRPr/>
              </a:pPr>
              <a:endParaRPr lang="en-US"/>
            </a:p>
          </p:txBody>
        </p:sp>
        <p:sp>
          <p:nvSpPr>
            <p:cNvPr id="41" name="Freeform 38">
              <a:extLst>
                <a:ext uri="{FF2B5EF4-FFF2-40B4-BE49-F238E27FC236}">
                  <a16:creationId xmlns:a16="http://schemas.microsoft.com/office/drawing/2014/main" id="{45271FBA-DAD9-42C1-B632-94297CE12B2F}"/>
                </a:ext>
              </a:extLst>
            </p:cNvPr>
            <p:cNvSpPr>
              <a:spLocks noChangeArrowheads="1"/>
            </p:cNvSpPr>
            <p:nvPr/>
          </p:nvSpPr>
          <p:spPr bwMode="auto">
            <a:xfrm>
              <a:off x="4389538" y="7553195"/>
              <a:ext cx="1097117" cy="446219"/>
            </a:xfrm>
            <a:custGeom>
              <a:avLst/>
              <a:gdLst>
                <a:gd name="T0" fmla="*/ 1425 w 1426"/>
                <a:gd name="T1" fmla="*/ 290 h 581"/>
                <a:gd name="T2" fmla="*/ 1425 w 1426"/>
                <a:gd name="T3" fmla="*/ 290 h 581"/>
                <a:gd name="T4" fmla="*/ 713 w 1426"/>
                <a:gd name="T5" fmla="*/ 580 h 581"/>
                <a:gd name="T6" fmla="*/ 0 w 1426"/>
                <a:gd name="T7" fmla="*/ 290 h 581"/>
                <a:gd name="T8" fmla="*/ 713 w 1426"/>
                <a:gd name="T9" fmla="*/ 0 h 581"/>
                <a:gd name="T10" fmla="*/ 1425 w 1426"/>
                <a:gd name="T11" fmla="*/ 290 h 581"/>
              </a:gdLst>
              <a:ahLst/>
              <a:cxnLst>
                <a:cxn ang="0">
                  <a:pos x="T0" y="T1"/>
                </a:cxn>
                <a:cxn ang="0">
                  <a:pos x="T2" y="T3"/>
                </a:cxn>
                <a:cxn ang="0">
                  <a:pos x="T4" y="T5"/>
                </a:cxn>
                <a:cxn ang="0">
                  <a:pos x="T6" y="T7"/>
                </a:cxn>
                <a:cxn ang="0">
                  <a:pos x="T8" y="T9"/>
                </a:cxn>
                <a:cxn ang="0">
                  <a:pos x="T10" y="T11"/>
                </a:cxn>
              </a:cxnLst>
              <a:rect l="0" t="0" r="r" b="b"/>
              <a:pathLst>
                <a:path w="1426" h="581">
                  <a:moveTo>
                    <a:pt x="1425" y="290"/>
                  </a:moveTo>
                  <a:lnTo>
                    <a:pt x="1425" y="290"/>
                  </a:lnTo>
                  <a:cubicBezTo>
                    <a:pt x="1425" y="449"/>
                    <a:pt x="1106" y="580"/>
                    <a:pt x="713" y="580"/>
                  </a:cubicBezTo>
                  <a:cubicBezTo>
                    <a:pt x="319" y="580"/>
                    <a:pt x="0" y="449"/>
                    <a:pt x="0" y="290"/>
                  </a:cubicBezTo>
                  <a:cubicBezTo>
                    <a:pt x="0" y="131"/>
                    <a:pt x="319" y="0"/>
                    <a:pt x="713" y="0"/>
                  </a:cubicBezTo>
                  <a:cubicBezTo>
                    <a:pt x="1106" y="0"/>
                    <a:pt x="1425" y="131"/>
                    <a:pt x="1425" y="290"/>
                  </a:cubicBezTo>
                </a:path>
              </a:pathLst>
            </a:custGeom>
            <a:solidFill>
              <a:schemeClr val="bg1">
                <a:lumMod val="50000"/>
              </a:schemeClr>
            </a:solidFill>
            <a:ln>
              <a:noFill/>
            </a:ln>
            <a:effectLst/>
          </p:spPr>
          <p:txBody>
            <a:bodyPr wrap="none" anchor="ctr"/>
            <a:lstStyle/>
            <a:p>
              <a:pPr>
                <a:defRPr/>
              </a:pPr>
              <a:endParaRPr lang="en-US"/>
            </a:p>
          </p:txBody>
        </p:sp>
        <p:sp>
          <p:nvSpPr>
            <p:cNvPr id="42" name="Freeform 39">
              <a:extLst>
                <a:ext uri="{FF2B5EF4-FFF2-40B4-BE49-F238E27FC236}">
                  <a16:creationId xmlns:a16="http://schemas.microsoft.com/office/drawing/2014/main" id="{045301E2-817E-4456-9304-19664D26B10D}"/>
                </a:ext>
              </a:extLst>
            </p:cNvPr>
            <p:cNvSpPr>
              <a:spLocks noChangeArrowheads="1"/>
            </p:cNvSpPr>
            <p:nvPr/>
          </p:nvSpPr>
          <p:spPr bwMode="auto">
            <a:xfrm>
              <a:off x="4464496" y="7566820"/>
              <a:ext cx="947200" cy="371281"/>
            </a:xfrm>
            <a:custGeom>
              <a:avLst/>
              <a:gdLst>
                <a:gd name="T0" fmla="*/ 1228 w 1229"/>
                <a:gd name="T1" fmla="*/ 243 h 484"/>
                <a:gd name="T2" fmla="*/ 1228 w 1229"/>
                <a:gd name="T3" fmla="*/ 243 h 484"/>
                <a:gd name="T4" fmla="*/ 615 w 1229"/>
                <a:gd name="T5" fmla="*/ 483 h 484"/>
                <a:gd name="T6" fmla="*/ 0 w 1229"/>
                <a:gd name="T7" fmla="*/ 243 h 484"/>
                <a:gd name="T8" fmla="*/ 615 w 1229"/>
                <a:gd name="T9" fmla="*/ 0 h 484"/>
                <a:gd name="T10" fmla="*/ 1228 w 1229"/>
                <a:gd name="T11" fmla="*/ 243 h 484"/>
              </a:gdLst>
              <a:ahLst/>
              <a:cxnLst>
                <a:cxn ang="0">
                  <a:pos x="T0" y="T1"/>
                </a:cxn>
                <a:cxn ang="0">
                  <a:pos x="T2" y="T3"/>
                </a:cxn>
                <a:cxn ang="0">
                  <a:pos x="T4" y="T5"/>
                </a:cxn>
                <a:cxn ang="0">
                  <a:pos x="T6" y="T7"/>
                </a:cxn>
                <a:cxn ang="0">
                  <a:pos x="T8" y="T9"/>
                </a:cxn>
                <a:cxn ang="0">
                  <a:pos x="T10" y="T11"/>
                </a:cxn>
              </a:cxnLst>
              <a:rect l="0" t="0" r="r" b="b"/>
              <a:pathLst>
                <a:path w="1229" h="484">
                  <a:moveTo>
                    <a:pt x="1228" y="243"/>
                  </a:moveTo>
                  <a:lnTo>
                    <a:pt x="1228" y="243"/>
                  </a:lnTo>
                  <a:cubicBezTo>
                    <a:pt x="1228" y="375"/>
                    <a:pt x="956" y="483"/>
                    <a:pt x="615" y="483"/>
                  </a:cubicBezTo>
                  <a:cubicBezTo>
                    <a:pt x="272" y="483"/>
                    <a:pt x="0" y="375"/>
                    <a:pt x="0" y="243"/>
                  </a:cubicBezTo>
                  <a:cubicBezTo>
                    <a:pt x="0" y="108"/>
                    <a:pt x="272" y="0"/>
                    <a:pt x="615" y="0"/>
                  </a:cubicBezTo>
                  <a:cubicBezTo>
                    <a:pt x="956" y="0"/>
                    <a:pt x="1228" y="108"/>
                    <a:pt x="1228" y="243"/>
                  </a:cubicBezTo>
                </a:path>
              </a:pathLst>
            </a:custGeom>
            <a:solidFill>
              <a:srgbClr val="FBE02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43" name="Freeform 40">
              <a:extLst>
                <a:ext uri="{FF2B5EF4-FFF2-40B4-BE49-F238E27FC236}">
                  <a16:creationId xmlns:a16="http://schemas.microsoft.com/office/drawing/2014/main" id="{2E5AE13A-2D46-4226-901E-1583501A79AD}"/>
                </a:ext>
              </a:extLst>
            </p:cNvPr>
            <p:cNvSpPr>
              <a:spLocks noChangeArrowheads="1"/>
            </p:cNvSpPr>
            <p:nvPr/>
          </p:nvSpPr>
          <p:spPr bwMode="auto">
            <a:xfrm>
              <a:off x="4440646" y="7508914"/>
              <a:ext cx="1097117" cy="446219"/>
            </a:xfrm>
            <a:custGeom>
              <a:avLst/>
              <a:gdLst>
                <a:gd name="T0" fmla="*/ 1368 w 1425"/>
                <a:gd name="T1" fmla="*/ 178 h 582"/>
                <a:gd name="T2" fmla="*/ 1368 w 1425"/>
                <a:gd name="T3" fmla="*/ 178 h 582"/>
                <a:gd name="T4" fmla="*/ 712 w 1425"/>
                <a:gd name="T5" fmla="*/ 0 h 582"/>
                <a:gd name="T6" fmla="*/ 56 w 1425"/>
                <a:gd name="T7" fmla="*/ 178 h 582"/>
                <a:gd name="T8" fmla="*/ 0 w 1425"/>
                <a:gd name="T9" fmla="*/ 178 h 582"/>
                <a:gd name="T10" fmla="*/ 0 w 1425"/>
                <a:gd name="T11" fmla="*/ 291 h 582"/>
                <a:gd name="T12" fmla="*/ 712 w 1425"/>
                <a:gd name="T13" fmla="*/ 581 h 582"/>
                <a:gd name="T14" fmla="*/ 1424 w 1425"/>
                <a:gd name="T15" fmla="*/ 291 h 582"/>
                <a:gd name="T16" fmla="*/ 1424 w 1425"/>
                <a:gd name="T17" fmla="*/ 178 h 582"/>
                <a:gd name="T18" fmla="*/ 1368 w 1425"/>
                <a:gd name="T19" fmla="*/ 17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5" h="582">
                  <a:moveTo>
                    <a:pt x="1368" y="178"/>
                  </a:moveTo>
                  <a:lnTo>
                    <a:pt x="1368" y="178"/>
                  </a:lnTo>
                  <a:cubicBezTo>
                    <a:pt x="1260" y="70"/>
                    <a:pt x="1007" y="0"/>
                    <a:pt x="712" y="0"/>
                  </a:cubicBezTo>
                  <a:cubicBezTo>
                    <a:pt x="417" y="0"/>
                    <a:pt x="164" y="70"/>
                    <a:pt x="56" y="178"/>
                  </a:cubicBezTo>
                  <a:cubicBezTo>
                    <a:pt x="0" y="178"/>
                    <a:pt x="0" y="178"/>
                    <a:pt x="0" y="178"/>
                  </a:cubicBezTo>
                  <a:cubicBezTo>
                    <a:pt x="0" y="291"/>
                    <a:pt x="0" y="291"/>
                    <a:pt x="0" y="291"/>
                  </a:cubicBezTo>
                  <a:cubicBezTo>
                    <a:pt x="0" y="450"/>
                    <a:pt x="318" y="581"/>
                    <a:pt x="712" y="581"/>
                  </a:cubicBezTo>
                  <a:cubicBezTo>
                    <a:pt x="1105" y="581"/>
                    <a:pt x="1424" y="450"/>
                    <a:pt x="1424" y="291"/>
                  </a:cubicBezTo>
                  <a:cubicBezTo>
                    <a:pt x="1424" y="178"/>
                    <a:pt x="1424" y="178"/>
                    <a:pt x="1424" y="178"/>
                  </a:cubicBezTo>
                  <a:lnTo>
                    <a:pt x="1368" y="178"/>
                  </a:lnTo>
                </a:path>
              </a:pathLst>
            </a:custGeom>
            <a:solidFill>
              <a:schemeClr val="bg1">
                <a:lumMod val="75000"/>
              </a:schemeClr>
            </a:solidFill>
            <a:ln>
              <a:noFill/>
            </a:ln>
            <a:effectLst/>
          </p:spPr>
          <p:txBody>
            <a:bodyPr wrap="none" anchor="ctr"/>
            <a:lstStyle/>
            <a:p>
              <a:pPr>
                <a:defRPr/>
              </a:pPr>
              <a:endParaRPr lang="en-US"/>
            </a:p>
          </p:txBody>
        </p:sp>
        <p:sp>
          <p:nvSpPr>
            <p:cNvPr id="44" name="Freeform 41">
              <a:extLst>
                <a:ext uri="{FF2B5EF4-FFF2-40B4-BE49-F238E27FC236}">
                  <a16:creationId xmlns:a16="http://schemas.microsoft.com/office/drawing/2014/main" id="{D8547FC8-1CFC-49E2-95C5-42EA0052862B}"/>
                </a:ext>
              </a:extLst>
            </p:cNvPr>
            <p:cNvSpPr>
              <a:spLocks noChangeArrowheads="1"/>
            </p:cNvSpPr>
            <p:nvPr/>
          </p:nvSpPr>
          <p:spPr bwMode="auto">
            <a:xfrm>
              <a:off x="4440646" y="7423758"/>
              <a:ext cx="1097117" cy="446219"/>
            </a:xfrm>
            <a:custGeom>
              <a:avLst/>
              <a:gdLst>
                <a:gd name="T0" fmla="*/ 1424 w 1425"/>
                <a:gd name="T1" fmla="*/ 290 h 581"/>
                <a:gd name="T2" fmla="*/ 1424 w 1425"/>
                <a:gd name="T3" fmla="*/ 290 h 581"/>
                <a:gd name="T4" fmla="*/ 712 w 1425"/>
                <a:gd name="T5" fmla="*/ 580 h 581"/>
                <a:gd name="T6" fmla="*/ 0 w 1425"/>
                <a:gd name="T7" fmla="*/ 290 h 581"/>
                <a:gd name="T8" fmla="*/ 712 w 1425"/>
                <a:gd name="T9" fmla="*/ 0 h 581"/>
                <a:gd name="T10" fmla="*/ 1424 w 1425"/>
                <a:gd name="T11" fmla="*/ 290 h 581"/>
              </a:gdLst>
              <a:ahLst/>
              <a:cxnLst>
                <a:cxn ang="0">
                  <a:pos x="T0" y="T1"/>
                </a:cxn>
                <a:cxn ang="0">
                  <a:pos x="T2" y="T3"/>
                </a:cxn>
                <a:cxn ang="0">
                  <a:pos x="T4" y="T5"/>
                </a:cxn>
                <a:cxn ang="0">
                  <a:pos x="T6" y="T7"/>
                </a:cxn>
                <a:cxn ang="0">
                  <a:pos x="T8" y="T9"/>
                </a:cxn>
                <a:cxn ang="0">
                  <a:pos x="T10" y="T11"/>
                </a:cxn>
              </a:cxnLst>
              <a:rect l="0" t="0" r="r" b="b"/>
              <a:pathLst>
                <a:path w="1425" h="581">
                  <a:moveTo>
                    <a:pt x="1424" y="290"/>
                  </a:moveTo>
                  <a:lnTo>
                    <a:pt x="1424" y="290"/>
                  </a:lnTo>
                  <a:cubicBezTo>
                    <a:pt x="1424" y="449"/>
                    <a:pt x="1105" y="580"/>
                    <a:pt x="712" y="580"/>
                  </a:cubicBezTo>
                  <a:cubicBezTo>
                    <a:pt x="318" y="580"/>
                    <a:pt x="0" y="449"/>
                    <a:pt x="0" y="290"/>
                  </a:cubicBezTo>
                  <a:cubicBezTo>
                    <a:pt x="0" y="126"/>
                    <a:pt x="318" y="0"/>
                    <a:pt x="712" y="0"/>
                  </a:cubicBezTo>
                  <a:cubicBezTo>
                    <a:pt x="1105" y="0"/>
                    <a:pt x="1424" y="126"/>
                    <a:pt x="1424" y="290"/>
                  </a:cubicBezTo>
                </a:path>
              </a:pathLst>
            </a:custGeom>
            <a:solidFill>
              <a:schemeClr val="bg1">
                <a:lumMod val="50000"/>
              </a:schemeClr>
            </a:solidFill>
            <a:ln>
              <a:noFill/>
            </a:ln>
            <a:effectLst/>
          </p:spPr>
          <p:txBody>
            <a:bodyPr wrap="none" anchor="ctr"/>
            <a:lstStyle/>
            <a:p>
              <a:pPr>
                <a:defRPr/>
              </a:pPr>
              <a:endParaRPr lang="en-US"/>
            </a:p>
          </p:txBody>
        </p:sp>
        <p:sp>
          <p:nvSpPr>
            <p:cNvPr id="45" name="Freeform 42">
              <a:extLst>
                <a:ext uri="{FF2B5EF4-FFF2-40B4-BE49-F238E27FC236}">
                  <a16:creationId xmlns:a16="http://schemas.microsoft.com/office/drawing/2014/main" id="{C6F360F8-2AB4-4C5A-A98D-B6CD63E37E6F}"/>
                </a:ext>
              </a:extLst>
            </p:cNvPr>
            <p:cNvSpPr>
              <a:spLocks noChangeArrowheads="1"/>
            </p:cNvSpPr>
            <p:nvPr/>
          </p:nvSpPr>
          <p:spPr bwMode="auto">
            <a:xfrm>
              <a:off x="4512197" y="7437383"/>
              <a:ext cx="950607" cy="371281"/>
            </a:xfrm>
            <a:custGeom>
              <a:avLst/>
              <a:gdLst>
                <a:gd name="T0" fmla="*/ 1233 w 1234"/>
                <a:gd name="T1" fmla="*/ 239 h 484"/>
                <a:gd name="T2" fmla="*/ 1233 w 1234"/>
                <a:gd name="T3" fmla="*/ 239 h 484"/>
                <a:gd name="T4" fmla="*/ 619 w 1234"/>
                <a:gd name="T5" fmla="*/ 483 h 484"/>
                <a:gd name="T6" fmla="*/ 0 w 1234"/>
                <a:gd name="T7" fmla="*/ 239 h 484"/>
                <a:gd name="T8" fmla="*/ 619 w 1234"/>
                <a:gd name="T9" fmla="*/ 0 h 484"/>
                <a:gd name="T10" fmla="*/ 1233 w 1234"/>
                <a:gd name="T11" fmla="*/ 239 h 484"/>
              </a:gdLst>
              <a:ahLst/>
              <a:cxnLst>
                <a:cxn ang="0">
                  <a:pos x="T0" y="T1"/>
                </a:cxn>
                <a:cxn ang="0">
                  <a:pos x="T2" y="T3"/>
                </a:cxn>
                <a:cxn ang="0">
                  <a:pos x="T4" y="T5"/>
                </a:cxn>
                <a:cxn ang="0">
                  <a:pos x="T6" y="T7"/>
                </a:cxn>
                <a:cxn ang="0">
                  <a:pos x="T8" y="T9"/>
                </a:cxn>
                <a:cxn ang="0">
                  <a:pos x="T10" y="T11"/>
                </a:cxn>
              </a:cxnLst>
              <a:rect l="0" t="0" r="r" b="b"/>
              <a:pathLst>
                <a:path w="1234" h="484">
                  <a:moveTo>
                    <a:pt x="1233" y="239"/>
                  </a:moveTo>
                  <a:lnTo>
                    <a:pt x="1233" y="239"/>
                  </a:lnTo>
                  <a:cubicBezTo>
                    <a:pt x="1233" y="375"/>
                    <a:pt x="957" y="483"/>
                    <a:pt x="619" y="483"/>
                  </a:cubicBezTo>
                  <a:cubicBezTo>
                    <a:pt x="277" y="483"/>
                    <a:pt x="0" y="375"/>
                    <a:pt x="0" y="239"/>
                  </a:cubicBezTo>
                  <a:cubicBezTo>
                    <a:pt x="0" y="108"/>
                    <a:pt x="277" y="0"/>
                    <a:pt x="619" y="0"/>
                  </a:cubicBezTo>
                  <a:cubicBezTo>
                    <a:pt x="957" y="0"/>
                    <a:pt x="1233" y="108"/>
                    <a:pt x="1233" y="239"/>
                  </a:cubicBezTo>
                </a:path>
              </a:pathLst>
            </a:custGeom>
            <a:solidFill>
              <a:schemeClr val="bg1">
                <a:lumMod val="75000"/>
              </a:schemeClr>
            </a:solidFill>
            <a:ln>
              <a:noFill/>
            </a:ln>
            <a:effectLst/>
          </p:spPr>
          <p:txBody>
            <a:bodyPr wrap="none" anchor="ctr"/>
            <a:lstStyle/>
            <a:p>
              <a:pPr>
                <a:defRPr/>
              </a:pPr>
              <a:endParaRPr lang="en-US"/>
            </a:p>
          </p:txBody>
        </p:sp>
      </p:grpSp>
      <p:sp>
        <p:nvSpPr>
          <p:cNvPr id="46" name="Turinio vietos rezervavimo ženklas 2">
            <a:extLst>
              <a:ext uri="{FF2B5EF4-FFF2-40B4-BE49-F238E27FC236}">
                <a16:creationId xmlns:a16="http://schemas.microsoft.com/office/drawing/2014/main" id="{A9205374-4485-4F34-9A3B-DE0BDC65E845}"/>
              </a:ext>
            </a:extLst>
          </p:cNvPr>
          <p:cNvSpPr txBox="1">
            <a:spLocks/>
          </p:cNvSpPr>
          <p:nvPr/>
        </p:nvSpPr>
        <p:spPr>
          <a:xfrm>
            <a:off x="1003447" y="3897618"/>
            <a:ext cx="10185105" cy="17727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50"/>
              </a:spcBef>
              <a:buClr>
                <a:srgbClr val="5AA2AE"/>
              </a:buClr>
              <a:buFont typeface="Wingdings" panose="05000000000000000000" pitchFamily="2" charset="2"/>
              <a:buChar char="Ø"/>
            </a:pPr>
            <a:r>
              <a:rPr lang="lt-LT" dirty="0">
                <a:solidFill>
                  <a:srgbClr val="4C4C4C"/>
                </a:solidFill>
              </a:rPr>
              <a:t> </a:t>
            </a:r>
            <a:r>
              <a:rPr lang="lt-LT" b="1" dirty="0">
                <a:solidFill>
                  <a:schemeClr val="accent6">
                    <a:lumMod val="50000"/>
                  </a:schemeClr>
                </a:solidFill>
              </a:rPr>
              <a:t>pirkimo iniciatoriai </a:t>
            </a:r>
            <a:r>
              <a:rPr lang="lt-LT" dirty="0">
                <a:solidFill>
                  <a:schemeClr val="accent6">
                    <a:lumMod val="50000"/>
                  </a:schemeClr>
                </a:solidFill>
              </a:rPr>
              <a:t>(</a:t>
            </a:r>
            <a:r>
              <a:rPr lang="lt-LT" dirty="0">
                <a:solidFill>
                  <a:srgbClr val="5AA2AE"/>
                </a:solidFill>
              </a:rPr>
              <a:t>darbuotojas, kuris nurodo poreikį pirkimo būdu įsigyti reikalingų prekių, paslaugų arba darbų ir (ar) parengia jų techninę specifikaciją ir (ar) jos projektą</a:t>
            </a:r>
            <a:r>
              <a:rPr lang="lt-LT" dirty="0">
                <a:solidFill>
                  <a:schemeClr val="accent6">
                    <a:lumMod val="50000"/>
                  </a:schemeClr>
                </a:solidFill>
              </a:rPr>
              <a:t>)</a:t>
            </a:r>
          </a:p>
        </p:txBody>
      </p:sp>
      <p:sp>
        <p:nvSpPr>
          <p:cNvPr id="47" name="Turinio vietos rezervavimo ženklas 2">
            <a:extLst>
              <a:ext uri="{FF2B5EF4-FFF2-40B4-BE49-F238E27FC236}">
                <a16:creationId xmlns:a16="http://schemas.microsoft.com/office/drawing/2014/main" id="{B6E29902-45B9-4B2C-B54D-D1BD41B1703A}"/>
              </a:ext>
            </a:extLst>
          </p:cNvPr>
          <p:cNvSpPr txBox="1">
            <a:spLocks/>
          </p:cNvSpPr>
          <p:nvPr/>
        </p:nvSpPr>
        <p:spPr>
          <a:xfrm>
            <a:off x="1003446" y="5294314"/>
            <a:ext cx="10501698" cy="9270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50"/>
              </a:spcBef>
              <a:buClr>
                <a:srgbClr val="5AA2AE"/>
              </a:buClr>
              <a:buNone/>
            </a:pPr>
            <a:r>
              <a:rPr lang="lt-LT" b="1" dirty="0">
                <a:solidFill>
                  <a:srgbClr val="00B050"/>
                </a:solidFill>
              </a:rPr>
              <a:t>Nepateikę deklaracijos, neturi teisės dalyvauti pirkimų procedūrose </a:t>
            </a:r>
          </a:p>
          <a:p>
            <a:pPr marL="0" indent="0">
              <a:spcBef>
                <a:spcPts val="550"/>
              </a:spcBef>
              <a:buClr>
                <a:srgbClr val="5AA2AE"/>
              </a:buClr>
              <a:buNone/>
            </a:pPr>
            <a:r>
              <a:rPr lang="lt-LT" b="1" dirty="0">
                <a:solidFill>
                  <a:srgbClr val="00B050"/>
                </a:solidFill>
              </a:rPr>
              <a:t>ir turi būti atšaukti iš atitinkamų pareigų</a:t>
            </a:r>
          </a:p>
        </p:txBody>
      </p:sp>
    </p:spTree>
    <p:extLst>
      <p:ext uri="{BB962C8B-B14F-4D97-AF65-F5344CB8AC3E}">
        <p14:creationId xmlns:p14="http://schemas.microsoft.com/office/powerpoint/2010/main" val="2927992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92232" y="226424"/>
            <a:ext cx="10515600" cy="1460500"/>
          </a:xfrm>
        </p:spPr>
        <p:txBody>
          <a:bodyPr>
            <a:noAutofit/>
          </a:bodyPr>
          <a:lstStyle/>
          <a:p>
            <a:pPr algn="ctr"/>
            <a:r>
              <a:rPr lang="lt-LT" altLang="lt-LT" sz="2400" b="1" dirty="0">
                <a:solidFill>
                  <a:srgbClr val="5AA2AE"/>
                </a:solidFill>
                <a:latin typeface="DejaVu Sans" charset="0"/>
              </a:rPr>
              <a:t>VIEŠŲJŲ IR PRIVAČIŲ INTERESŲ DERINIMO ĮSTATYMAS</a:t>
            </a:r>
            <a:endParaRPr lang="en-US" sz="2400" dirty="0">
              <a:solidFill>
                <a:srgbClr val="5AA2AE"/>
              </a:solidFill>
            </a:endParaRPr>
          </a:p>
        </p:txBody>
      </p:sp>
      <p:sp>
        <p:nvSpPr>
          <p:cNvPr id="3" name="Turinio vietos rezervavimo ženklas 2"/>
          <p:cNvSpPr>
            <a:spLocks noGrp="1"/>
          </p:cNvSpPr>
          <p:nvPr>
            <p:ph idx="1"/>
          </p:nvPr>
        </p:nvSpPr>
        <p:spPr>
          <a:xfrm>
            <a:off x="940723" y="1287379"/>
            <a:ext cx="10515600" cy="5344197"/>
          </a:xfrm>
        </p:spPr>
        <p:txBody>
          <a:bodyPr>
            <a:normAutofit fontScale="70000" lnSpcReduction="20000"/>
          </a:bodyPr>
          <a:lstStyle/>
          <a:p>
            <a:pPr marL="0" indent="0" algn="just">
              <a:spcBef>
                <a:spcPts val="550"/>
              </a:spcBef>
              <a:buClr>
                <a:srgbClr val="5AA2AE"/>
              </a:buClr>
              <a:buNone/>
            </a:pPr>
            <a:endParaRPr lang="lt-LT" sz="4000" b="1" dirty="0">
              <a:solidFill>
                <a:srgbClr val="00B050"/>
              </a:solidFill>
            </a:endParaRPr>
          </a:p>
          <a:p>
            <a:pPr algn="just">
              <a:spcBef>
                <a:spcPts val="550"/>
              </a:spcBef>
              <a:buClr>
                <a:srgbClr val="5AA2AE"/>
              </a:buClr>
              <a:buFont typeface="Wingdings" panose="05000000000000000000" pitchFamily="2" charset="2"/>
              <a:buChar char="Ø"/>
            </a:pPr>
            <a:r>
              <a:rPr lang="lt-LT" sz="4000" b="1" dirty="0">
                <a:solidFill>
                  <a:schemeClr val="tx1">
                    <a:lumMod val="50000"/>
                    <a:lumOff val="50000"/>
                  </a:schemeClr>
                </a:solidFill>
              </a:rPr>
              <a:t>Institucijose ir įstaigose turi būti patvirtintas pareigų, kurias einantys asmenys privalo deklaruoti privačius interesus, sąrašas </a:t>
            </a:r>
            <a:r>
              <a:rPr lang="lt-LT" sz="4000" b="1" dirty="0">
                <a:solidFill>
                  <a:srgbClr val="00B050"/>
                </a:solidFill>
              </a:rPr>
              <a:t>(</a:t>
            </a:r>
            <a:r>
              <a:rPr lang="lt-LT" sz="4000" b="1" u="sng" dirty="0">
                <a:solidFill>
                  <a:srgbClr val="00B050"/>
                </a:solidFill>
              </a:rPr>
              <a:t>papildomų pareigų sąrašas derinamas su VTEK</a:t>
            </a:r>
            <a:r>
              <a:rPr lang="lt-LT" sz="4000" b="1" dirty="0">
                <a:solidFill>
                  <a:srgbClr val="00B050"/>
                </a:solidFill>
              </a:rPr>
              <a:t>)</a:t>
            </a:r>
          </a:p>
          <a:p>
            <a:pPr marL="0" indent="0" algn="just">
              <a:spcBef>
                <a:spcPts val="550"/>
              </a:spcBef>
              <a:buClr>
                <a:srgbClr val="5AA2AE"/>
              </a:buClr>
              <a:buNone/>
            </a:pPr>
            <a:endParaRPr lang="lt-LT" sz="4000" b="1" dirty="0">
              <a:solidFill>
                <a:srgbClr val="00B050"/>
              </a:solidFill>
            </a:endParaRPr>
          </a:p>
          <a:p>
            <a:pPr marL="0" indent="0" algn="just">
              <a:spcBef>
                <a:spcPts val="550"/>
              </a:spcBef>
              <a:buClr>
                <a:srgbClr val="5AA2AE"/>
              </a:buClr>
              <a:buNone/>
            </a:pPr>
            <a:r>
              <a:rPr lang="lt-LT" sz="4000" b="1" dirty="0">
                <a:solidFill>
                  <a:srgbClr val="FFC000"/>
                </a:solidFill>
              </a:rPr>
              <a:t>  VADOVŲ PAREIGOS:</a:t>
            </a:r>
          </a:p>
          <a:p>
            <a:pPr algn="just">
              <a:spcBef>
                <a:spcPts val="550"/>
              </a:spcBef>
              <a:buClr>
                <a:srgbClr val="5AA2AE"/>
              </a:buClr>
              <a:buFont typeface="Wingdings" panose="05000000000000000000" pitchFamily="2" charset="2"/>
              <a:buChar char="Ø"/>
            </a:pPr>
            <a:r>
              <a:rPr lang="lt-LT" sz="4000" b="1" dirty="0">
                <a:solidFill>
                  <a:schemeClr val="tx1">
                    <a:lumMod val="50000"/>
                    <a:lumOff val="50000"/>
                  </a:schemeClr>
                </a:solidFill>
              </a:rPr>
              <a:t>Institucijų ir įstaigų vadovai ar jų įgalioti asmenys informuoja apie pareigą deklaruoti priėmimo, skyrimo į pareigas ar deklaruojančio asmens statuso įgijimo metu </a:t>
            </a:r>
            <a:r>
              <a:rPr lang="lt-LT" sz="4000" b="1" dirty="0">
                <a:solidFill>
                  <a:srgbClr val="00B050"/>
                </a:solidFill>
              </a:rPr>
              <a:t>(pasirašytinai)</a:t>
            </a:r>
          </a:p>
          <a:p>
            <a:pPr marL="0" indent="0" algn="just">
              <a:spcBef>
                <a:spcPts val="550"/>
              </a:spcBef>
              <a:buClr>
                <a:srgbClr val="5AA2AE"/>
              </a:buClr>
              <a:buNone/>
            </a:pPr>
            <a:endParaRPr lang="lt-LT" sz="4000" b="1" dirty="0">
              <a:solidFill>
                <a:srgbClr val="00B050"/>
              </a:solidFill>
            </a:endParaRPr>
          </a:p>
          <a:p>
            <a:pPr algn="just">
              <a:spcBef>
                <a:spcPts val="550"/>
              </a:spcBef>
              <a:buClr>
                <a:srgbClr val="5AA2AE"/>
              </a:buClr>
              <a:buFont typeface="Wingdings" panose="05000000000000000000" pitchFamily="2" charset="2"/>
              <a:buChar char="Ø"/>
            </a:pPr>
            <a:r>
              <a:rPr lang="lt-LT" sz="4000" b="1" dirty="0">
                <a:solidFill>
                  <a:schemeClr val="tx1">
                    <a:lumMod val="50000"/>
                    <a:lumOff val="50000"/>
                  </a:schemeClr>
                </a:solidFill>
              </a:rPr>
              <a:t>Kontroliuoja, kaip deklaruojantys asmenys laikosi VPIDĮ nuostatų </a:t>
            </a:r>
            <a:r>
              <a:rPr lang="lt-LT" sz="4000" b="1" dirty="0">
                <a:solidFill>
                  <a:srgbClr val="00B050"/>
                </a:solidFill>
              </a:rPr>
              <a:t>(VTEK 2019-11-13 sprendimas KD-291 Rekomendacijos dėl VPIDĮ nuostatų laikymosi kontrolės vykdymo)</a:t>
            </a:r>
          </a:p>
          <a:p>
            <a:pPr marL="0" indent="0" algn="just">
              <a:spcBef>
                <a:spcPts val="550"/>
              </a:spcBef>
              <a:buClr>
                <a:srgbClr val="5AA2AE"/>
              </a:buClr>
              <a:buNone/>
            </a:pPr>
            <a:r>
              <a:rPr lang="lt-LT" sz="4000" b="1" dirty="0">
                <a:solidFill>
                  <a:srgbClr val="00B050"/>
                </a:solidFill>
              </a:rPr>
              <a:t> </a:t>
            </a:r>
          </a:p>
          <a:p>
            <a:pPr lvl="0" algn="just">
              <a:spcBef>
                <a:spcPts val="550"/>
              </a:spcBef>
              <a:buClr>
                <a:srgbClr val="5AA2AE"/>
              </a:buClr>
              <a:buFont typeface="Wingdings" panose="05000000000000000000" pitchFamily="2" charset="2"/>
              <a:buChar char="Ø"/>
            </a:pPr>
            <a:endParaRPr lang="lt-LT" sz="4000" b="1" dirty="0">
              <a:solidFill>
                <a:srgbClr val="FFC000"/>
              </a:solidFill>
            </a:endParaRPr>
          </a:p>
          <a:p>
            <a:pPr lvl="0" algn="just">
              <a:spcBef>
                <a:spcPts val="550"/>
              </a:spcBef>
              <a:buClr>
                <a:srgbClr val="5AA2AE"/>
              </a:buClr>
              <a:buFont typeface="Wingdings" panose="05000000000000000000" pitchFamily="2" charset="2"/>
              <a:buChar char="Ø"/>
            </a:pPr>
            <a:endParaRPr lang="lt-LT" sz="4000" b="1" dirty="0">
              <a:solidFill>
                <a:srgbClr val="FFC000"/>
              </a:solidFill>
            </a:endParaRPr>
          </a:p>
        </p:txBody>
      </p:sp>
      <p:sp>
        <p:nvSpPr>
          <p:cNvPr id="4" name="Turinio vietos rezervavimo ženklas 2">
            <a:extLst>
              <a:ext uri="{FF2B5EF4-FFF2-40B4-BE49-F238E27FC236}">
                <a16:creationId xmlns:a16="http://schemas.microsoft.com/office/drawing/2014/main" id="{A0FC4451-22FF-495D-9FE0-2255ECC7BA92}"/>
              </a:ext>
            </a:extLst>
          </p:cNvPr>
          <p:cNvSpPr txBox="1">
            <a:spLocks/>
          </p:cNvSpPr>
          <p:nvPr/>
        </p:nvSpPr>
        <p:spPr>
          <a:xfrm>
            <a:off x="1191126" y="4800601"/>
            <a:ext cx="10216706" cy="13667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550"/>
              </a:spcBef>
              <a:buClr>
                <a:srgbClr val="5AA2AE"/>
              </a:buClr>
              <a:buNone/>
            </a:pPr>
            <a:endParaRPr lang="lt-LT" b="1" dirty="0">
              <a:solidFill>
                <a:srgbClr val="00B050"/>
              </a:solidFill>
            </a:endParaRPr>
          </a:p>
          <a:p>
            <a:pPr marL="0" indent="0">
              <a:spcBef>
                <a:spcPts val="550"/>
              </a:spcBef>
              <a:buClr>
                <a:srgbClr val="5AA2AE"/>
              </a:buClr>
              <a:buNone/>
            </a:pPr>
            <a:endParaRPr lang="lt-LT" b="1" dirty="0">
              <a:solidFill>
                <a:srgbClr val="00B050"/>
              </a:solidFill>
            </a:endParaRPr>
          </a:p>
        </p:txBody>
      </p:sp>
    </p:spTree>
    <p:extLst>
      <p:ext uri="{BB962C8B-B14F-4D97-AF65-F5344CB8AC3E}">
        <p14:creationId xmlns:p14="http://schemas.microsoft.com/office/powerpoint/2010/main" val="2822184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9A12710-8D3E-4E79-92D8-BE794B97899A}"/>
              </a:ext>
            </a:extLst>
          </p:cNvPr>
          <p:cNvSpPr>
            <a:spLocks noGrp="1"/>
          </p:cNvSpPr>
          <p:nvPr>
            <p:ph type="title"/>
          </p:nvPr>
        </p:nvSpPr>
        <p:spPr>
          <a:xfrm>
            <a:off x="2286792" y="589502"/>
            <a:ext cx="5536276" cy="1074208"/>
          </a:xfrm>
        </p:spPr>
        <p:txBody>
          <a:bodyPr>
            <a:normAutofit/>
          </a:bodyPr>
          <a:lstStyle/>
          <a:p>
            <a:pPr algn="ctr"/>
            <a:r>
              <a:rPr lang="lt-LT" sz="4000" b="1" dirty="0">
                <a:solidFill>
                  <a:schemeClr val="accent2">
                    <a:lumMod val="75000"/>
                  </a:schemeClr>
                </a:solidFill>
                <a:latin typeface="Lato Regular"/>
                <a:ea typeface="+mn-ea"/>
              </a:rPr>
              <a:t>Interesų konfliktas</a:t>
            </a:r>
          </a:p>
        </p:txBody>
      </p:sp>
      <p:grpSp>
        <p:nvGrpSpPr>
          <p:cNvPr id="18" name="Group 42">
            <a:extLst>
              <a:ext uri="{FF2B5EF4-FFF2-40B4-BE49-F238E27FC236}">
                <a16:creationId xmlns:a16="http://schemas.microsoft.com/office/drawing/2014/main" id="{792B7E9B-60FF-4379-B2E2-CF2F7BA81E83}"/>
              </a:ext>
            </a:extLst>
          </p:cNvPr>
          <p:cNvGrpSpPr/>
          <p:nvPr/>
        </p:nvGrpSpPr>
        <p:grpSpPr>
          <a:xfrm>
            <a:off x="540572" y="1442112"/>
            <a:ext cx="1931761" cy="1932264"/>
            <a:chOff x="9840879" y="1844014"/>
            <a:chExt cx="966132" cy="966132"/>
          </a:xfrm>
        </p:grpSpPr>
        <p:sp>
          <p:nvSpPr>
            <p:cNvPr id="19" name="Oval 12">
              <a:extLst>
                <a:ext uri="{FF2B5EF4-FFF2-40B4-BE49-F238E27FC236}">
                  <a16:creationId xmlns:a16="http://schemas.microsoft.com/office/drawing/2014/main" id="{2A653A45-D870-43E2-8619-C2BA4270EF50}"/>
                </a:ext>
              </a:extLst>
            </p:cNvPr>
            <p:cNvSpPr/>
            <p:nvPr/>
          </p:nvSpPr>
          <p:spPr bwMode="auto">
            <a:xfrm>
              <a:off x="9901988" y="1905124"/>
              <a:ext cx="852640" cy="852640"/>
            </a:xfrm>
            <a:prstGeom prst="ellipse">
              <a:avLst/>
            </a:prstGeom>
            <a:solidFill>
              <a:schemeClr val="accent2"/>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dirty="0"/>
            </a:p>
          </p:txBody>
        </p:sp>
        <p:sp>
          <p:nvSpPr>
            <p:cNvPr id="20" name="Oval 13">
              <a:extLst>
                <a:ext uri="{FF2B5EF4-FFF2-40B4-BE49-F238E27FC236}">
                  <a16:creationId xmlns:a16="http://schemas.microsoft.com/office/drawing/2014/main" id="{60615E50-B3A2-4C79-8CAE-E0D9B82010E4}"/>
                </a:ext>
              </a:extLst>
            </p:cNvPr>
            <p:cNvSpPr/>
            <p:nvPr/>
          </p:nvSpPr>
          <p:spPr bwMode="auto">
            <a:xfrm>
              <a:off x="9840879" y="1844014"/>
              <a:ext cx="966132"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lIns="121917" tIns="60958" rIns="121917" bIns="60958" anchor="ctr"/>
            <a:lstStyle/>
            <a:p>
              <a:pPr algn="ctr">
                <a:defRPr/>
              </a:pPr>
              <a:endParaRPr lang="en-US" dirty="0"/>
            </a:p>
          </p:txBody>
        </p:sp>
      </p:grpSp>
      <p:sp>
        <p:nvSpPr>
          <p:cNvPr id="21" name="Freeform 1">
            <a:extLst>
              <a:ext uri="{FF2B5EF4-FFF2-40B4-BE49-F238E27FC236}">
                <a16:creationId xmlns:a16="http://schemas.microsoft.com/office/drawing/2014/main" id="{4A89A075-1DA8-43A2-84B0-D8530209A8E5}"/>
              </a:ext>
            </a:extLst>
          </p:cNvPr>
          <p:cNvSpPr>
            <a:spLocks noChangeArrowheads="1"/>
          </p:cNvSpPr>
          <p:nvPr/>
        </p:nvSpPr>
        <p:spPr bwMode="auto">
          <a:xfrm>
            <a:off x="8739188" y="1537178"/>
            <a:ext cx="609755" cy="871066"/>
          </a:xfrm>
          <a:custGeom>
            <a:avLst/>
            <a:gdLst>
              <a:gd name="T0" fmla="*/ 4338 w 4818"/>
              <a:gd name="T1" fmla="*/ 688 h 6883"/>
              <a:gd name="T2" fmla="*/ 4338 w 4818"/>
              <a:gd name="T3" fmla="*/ 688 h 6883"/>
              <a:gd name="T4" fmla="*/ 3932 w 4818"/>
              <a:gd name="T5" fmla="*/ 1721 h 6883"/>
              <a:gd name="T6" fmla="*/ 897 w 4818"/>
              <a:gd name="T7" fmla="*/ 1721 h 6883"/>
              <a:gd name="T8" fmla="*/ 491 w 4818"/>
              <a:gd name="T9" fmla="*/ 688 h 6883"/>
              <a:gd name="T10" fmla="*/ 0 w 4818"/>
              <a:gd name="T11" fmla="*/ 1168 h 6883"/>
              <a:gd name="T12" fmla="*/ 0 w 4818"/>
              <a:gd name="T13" fmla="*/ 6403 h 6883"/>
              <a:gd name="T14" fmla="*/ 491 w 4818"/>
              <a:gd name="T15" fmla="*/ 6882 h 6883"/>
              <a:gd name="T16" fmla="*/ 4338 w 4818"/>
              <a:gd name="T17" fmla="*/ 6882 h 6883"/>
              <a:gd name="T18" fmla="*/ 4817 w 4818"/>
              <a:gd name="T19" fmla="*/ 6403 h 6883"/>
              <a:gd name="T20" fmla="*/ 4817 w 4818"/>
              <a:gd name="T21" fmla="*/ 1168 h 6883"/>
              <a:gd name="T22" fmla="*/ 4338 w 4818"/>
              <a:gd name="T23" fmla="*/ 688 h 6883"/>
              <a:gd name="T24" fmla="*/ 3650 w 4818"/>
              <a:gd name="T25" fmla="*/ 1376 h 6883"/>
              <a:gd name="T26" fmla="*/ 3650 w 4818"/>
              <a:gd name="T27" fmla="*/ 1376 h 6883"/>
              <a:gd name="T28" fmla="*/ 3957 w 4818"/>
              <a:gd name="T29" fmla="*/ 688 h 6883"/>
              <a:gd name="T30" fmla="*/ 3207 w 4818"/>
              <a:gd name="T31" fmla="*/ 688 h 6883"/>
              <a:gd name="T32" fmla="*/ 2962 w 4818"/>
              <a:gd name="T33" fmla="*/ 0 h 6883"/>
              <a:gd name="T34" fmla="*/ 1868 w 4818"/>
              <a:gd name="T35" fmla="*/ 0 h 6883"/>
              <a:gd name="T36" fmla="*/ 1610 w 4818"/>
              <a:gd name="T37" fmla="*/ 688 h 6883"/>
              <a:gd name="T38" fmla="*/ 860 w 4818"/>
              <a:gd name="T39" fmla="*/ 688 h 6883"/>
              <a:gd name="T40" fmla="*/ 1179 w 4818"/>
              <a:gd name="T41" fmla="*/ 1376 h 6883"/>
              <a:gd name="T42" fmla="*/ 3650 w 4818"/>
              <a:gd name="T43" fmla="*/ 1376 h 6883"/>
              <a:gd name="T44" fmla="*/ 3650 w 4818"/>
              <a:gd name="T45" fmla="*/ 1376 h 6883"/>
              <a:gd name="T46" fmla="*/ 3650 w 4818"/>
              <a:gd name="T47" fmla="*/ 1376 h 6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18" h="6883">
                <a:moveTo>
                  <a:pt x="4338" y="688"/>
                </a:moveTo>
                <a:lnTo>
                  <a:pt x="4338" y="688"/>
                </a:lnTo>
                <a:cubicBezTo>
                  <a:pt x="3932" y="1721"/>
                  <a:pt x="3932" y="1721"/>
                  <a:pt x="3932" y="1721"/>
                </a:cubicBezTo>
                <a:cubicBezTo>
                  <a:pt x="897" y="1721"/>
                  <a:pt x="897" y="1721"/>
                  <a:pt x="897" y="1721"/>
                </a:cubicBezTo>
                <a:cubicBezTo>
                  <a:pt x="491" y="688"/>
                  <a:pt x="491" y="688"/>
                  <a:pt x="491" y="688"/>
                </a:cubicBezTo>
                <a:cubicBezTo>
                  <a:pt x="221" y="688"/>
                  <a:pt x="0" y="910"/>
                  <a:pt x="0" y="1168"/>
                </a:cubicBezTo>
                <a:cubicBezTo>
                  <a:pt x="0" y="6403"/>
                  <a:pt x="0" y="6403"/>
                  <a:pt x="0" y="6403"/>
                </a:cubicBezTo>
                <a:cubicBezTo>
                  <a:pt x="0" y="6661"/>
                  <a:pt x="221" y="6882"/>
                  <a:pt x="491" y="6882"/>
                </a:cubicBezTo>
                <a:cubicBezTo>
                  <a:pt x="4338" y="6882"/>
                  <a:pt x="4338" y="6882"/>
                  <a:pt x="4338" y="6882"/>
                </a:cubicBezTo>
                <a:cubicBezTo>
                  <a:pt x="4608" y="6882"/>
                  <a:pt x="4817" y="6661"/>
                  <a:pt x="4817" y="6403"/>
                </a:cubicBezTo>
                <a:cubicBezTo>
                  <a:pt x="4817" y="1168"/>
                  <a:pt x="4817" y="1168"/>
                  <a:pt x="4817" y="1168"/>
                </a:cubicBezTo>
                <a:cubicBezTo>
                  <a:pt x="4817" y="910"/>
                  <a:pt x="4608" y="688"/>
                  <a:pt x="4338" y="688"/>
                </a:cubicBezTo>
                <a:close/>
                <a:moveTo>
                  <a:pt x="3650" y="1376"/>
                </a:moveTo>
                <a:lnTo>
                  <a:pt x="3650" y="1376"/>
                </a:lnTo>
                <a:cubicBezTo>
                  <a:pt x="3957" y="688"/>
                  <a:pt x="3957" y="688"/>
                  <a:pt x="3957" y="688"/>
                </a:cubicBezTo>
                <a:cubicBezTo>
                  <a:pt x="3207" y="688"/>
                  <a:pt x="3207" y="688"/>
                  <a:pt x="3207" y="688"/>
                </a:cubicBezTo>
                <a:cubicBezTo>
                  <a:pt x="2962" y="0"/>
                  <a:pt x="2962" y="0"/>
                  <a:pt x="2962" y="0"/>
                </a:cubicBezTo>
                <a:cubicBezTo>
                  <a:pt x="1868" y="0"/>
                  <a:pt x="1868" y="0"/>
                  <a:pt x="1868" y="0"/>
                </a:cubicBezTo>
                <a:cubicBezTo>
                  <a:pt x="1610" y="688"/>
                  <a:pt x="1610" y="688"/>
                  <a:pt x="1610" y="688"/>
                </a:cubicBezTo>
                <a:cubicBezTo>
                  <a:pt x="860" y="688"/>
                  <a:pt x="860" y="688"/>
                  <a:pt x="860" y="688"/>
                </a:cubicBezTo>
                <a:cubicBezTo>
                  <a:pt x="1179" y="1376"/>
                  <a:pt x="1179" y="1376"/>
                  <a:pt x="1179" y="1376"/>
                </a:cubicBezTo>
                <a:lnTo>
                  <a:pt x="3650" y="1376"/>
                </a:lnTo>
                <a:close/>
                <a:moveTo>
                  <a:pt x="3650" y="1376"/>
                </a:moveTo>
                <a:lnTo>
                  <a:pt x="3650" y="1376"/>
                </a:lnTo>
                <a:close/>
              </a:path>
            </a:pathLst>
          </a:custGeom>
          <a:solidFill>
            <a:schemeClr val="bg1"/>
          </a:solidFill>
          <a:ln>
            <a:noFill/>
          </a:ln>
          <a:effectLst/>
        </p:spPr>
        <p:txBody>
          <a:bodyPr wrap="none" lIns="243785" tIns="121892" rIns="243785" bIns="121892" anchor="ctr"/>
          <a:lstStyle/>
          <a:p>
            <a:endParaRPr lang="en-US" dirty="0"/>
          </a:p>
        </p:txBody>
      </p:sp>
      <p:sp>
        <p:nvSpPr>
          <p:cNvPr id="22" name="Freeform 1">
            <a:extLst>
              <a:ext uri="{FF2B5EF4-FFF2-40B4-BE49-F238E27FC236}">
                <a16:creationId xmlns:a16="http://schemas.microsoft.com/office/drawing/2014/main" id="{F2B1FB17-0BF9-45F4-AF87-E70606F717C2}"/>
              </a:ext>
            </a:extLst>
          </p:cNvPr>
          <p:cNvSpPr>
            <a:spLocks noChangeArrowheads="1"/>
          </p:cNvSpPr>
          <p:nvPr/>
        </p:nvSpPr>
        <p:spPr bwMode="auto">
          <a:xfrm>
            <a:off x="1201574" y="1927886"/>
            <a:ext cx="609755" cy="871066"/>
          </a:xfrm>
          <a:custGeom>
            <a:avLst/>
            <a:gdLst>
              <a:gd name="T0" fmla="*/ 4338 w 4818"/>
              <a:gd name="T1" fmla="*/ 688 h 6883"/>
              <a:gd name="T2" fmla="*/ 4338 w 4818"/>
              <a:gd name="T3" fmla="*/ 688 h 6883"/>
              <a:gd name="T4" fmla="*/ 3932 w 4818"/>
              <a:gd name="T5" fmla="*/ 1721 h 6883"/>
              <a:gd name="T6" fmla="*/ 897 w 4818"/>
              <a:gd name="T7" fmla="*/ 1721 h 6883"/>
              <a:gd name="T8" fmla="*/ 491 w 4818"/>
              <a:gd name="T9" fmla="*/ 688 h 6883"/>
              <a:gd name="T10" fmla="*/ 0 w 4818"/>
              <a:gd name="T11" fmla="*/ 1168 h 6883"/>
              <a:gd name="T12" fmla="*/ 0 w 4818"/>
              <a:gd name="T13" fmla="*/ 6403 h 6883"/>
              <a:gd name="T14" fmla="*/ 491 w 4818"/>
              <a:gd name="T15" fmla="*/ 6882 h 6883"/>
              <a:gd name="T16" fmla="*/ 4338 w 4818"/>
              <a:gd name="T17" fmla="*/ 6882 h 6883"/>
              <a:gd name="T18" fmla="*/ 4817 w 4818"/>
              <a:gd name="T19" fmla="*/ 6403 h 6883"/>
              <a:gd name="T20" fmla="*/ 4817 w 4818"/>
              <a:gd name="T21" fmla="*/ 1168 h 6883"/>
              <a:gd name="T22" fmla="*/ 4338 w 4818"/>
              <a:gd name="T23" fmla="*/ 688 h 6883"/>
              <a:gd name="T24" fmla="*/ 3650 w 4818"/>
              <a:gd name="T25" fmla="*/ 1376 h 6883"/>
              <a:gd name="T26" fmla="*/ 3650 w 4818"/>
              <a:gd name="T27" fmla="*/ 1376 h 6883"/>
              <a:gd name="T28" fmla="*/ 3957 w 4818"/>
              <a:gd name="T29" fmla="*/ 688 h 6883"/>
              <a:gd name="T30" fmla="*/ 3207 w 4818"/>
              <a:gd name="T31" fmla="*/ 688 h 6883"/>
              <a:gd name="T32" fmla="*/ 2962 w 4818"/>
              <a:gd name="T33" fmla="*/ 0 h 6883"/>
              <a:gd name="T34" fmla="*/ 1868 w 4818"/>
              <a:gd name="T35" fmla="*/ 0 h 6883"/>
              <a:gd name="T36" fmla="*/ 1610 w 4818"/>
              <a:gd name="T37" fmla="*/ 688 h 6883"/>
              <a:gd name="T38" fmla="*/ 860 w 4818"/>
              <a:gd name="T39" fmla="*/ 688 h 6883"/>
              <a:gd name="T40" fmla="*/ 1179 w 4818"/>
              <a:gd name="T41" fmla="*/ 1376 h 6883"/>
              <a:gd name="T42" fmla="*/ 3650 w 4818"/>
              <a:gd name="T43" fmla="*/ 1376 h 6883"/>
              <a:gd name="T44" fmla="*/ 3650 w 4818"/>
              <a:gd name="T45" fmla="*/ 1376 h 6883"/>
              <a:gd name="T46" fmla="*/ 3650 w 4818"/>
              <a:gd name="T47" fmla="*/ 1376 h 6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18" h="6883">
                <a:moveTo>
                  <a:pt x="4338" y="688"/>
                </a:moveTo>
                <a:lnTo>
                  <a:pt x="4338" y="688"/>
                </a:lnTo>
                <a:cubicBezTo>
                  <a:pt x="3932" y="1721"/>
                  <a:pt x="3932" y="1721"/>
                  <a:pt x="3932" y="1721"/>
                </a:cubicBezTo>
                <a:cubicBezTo>
                  <a:pt x="897" y="1721"/>
                  <a:pt x="897" y="1721"/>
                  <a:pt x="897" y="1721"/>
                </a:cubicBezTo>
                <a:cubicBezTo>
                  <a:pt x="491" y="688"/>
                  <a:pt x="491" y="688"/>
                  <a:pt x="491" y="688"/>
                </a:cubicBezTo>
                <a:cubicBezTo>
                  <a:pt x="221" y="688"/>
                  <a:pt x="0" y="910"/>
                  <a:pt x="0" y="1168"/>
                </a:cubicBezTo>
                <a:cubicBezTo>
                  <a:pt x="0" y="6403"/>
                  <a:pt x="0" y="6403"/>
                  <a:pt x="0" y="6403"/>
                </a:cubicBezTo>
                <a:cubicBezTo>
                  <a:pt x="0" y="6661"/>
                  <a:pt x="221" y="6882"/>
                  <a:pt x="491" y="6882"/>
                </a:cubicBezTo>
                <a:cubicBezTo>
                  <a:pt x="4338" y="6882"/>
                  <a:pt x="4338" y="6882"/>
                  <a:pt x="4338" y="6882"/>
                </a:cubicBezTo>
                <a:cubicBezTo>
                  <a:pt x="4608" y="6882"/>
                  <a:pt x="4817" y="6661"/>
                  <a:pt x="4817" y="6403"/>
                </a:cubicBezTo>
                <a:cubicBezTo>
                  <a:pt x="4817" y="1168"/>
                  <a:pt x="4817" y="1168"/>
                  <a:pt x="4817" y="1168"/>
                </a:cubicBezTo>
                <a:cubicBezTo>
                  <a:pt x="4817" y="910"/>
                  <a:pt x="4608" y="688"/>
                  <a:pt x="4338" y="688"/>
                </a:cubicBezTo>
                <a:close/>
                <a:moveTo>
                  <a:pt x="3650" y="1376"/>
                </a:moveTo>
                <a:lnTo>
                  <a:pt x="3650" y="1376"/>
                </a:lnTo>
                <a:cubicBezTo>
                  <a:pt x="3957" y="688"/>
                  <a:pt x="3957" y="688"/>
                  <a:pt x="3957" y="688"/>
                </a:cubicBezTo>
                <a:cubicBezTo>
                  <a:pt x="3207" y="688"/>
                  <a:pt x="3207" y="688"/>
                  <a:pt x="3207" y="688"/>
                </a:cubicBezTo>
                <a:cubicBezTo>
                  <a:pt x="2962" y="0"/>
                  <a:pt x="2962" y="0"/>
                  <a:pt x="2962" y="0"/>
                </a:cubicBezTo>
                <a:cubicBezTo>
                  <a:pt x="1868" y="0"/>
                  <a:pt x="1868" y="0"/>
                  <a:pt x="1868" y="0"/>
                </a:cubicBezTo>
                <a:cubicBezTo>
                  <a:pt x="1610" y="688"/>
                  <a:pt x="1610" y="688"/>
                  <a:pt x="1610" y="688"/>
                </a:cubicBezTo>
                <a:cubicBezTo>
                  <a:pt x="860" y="688"/>
                  <a:pt x="860" y="688"/>
                  <a:pt x="860" y="688"/>
                </a:cubicBezTo>
                <a:cubicBezTo>
                  <a:pt x="1179" y="1376"/>
                  <a:pt x="1179" y="1376"/>
                  <a:pt x="1179" y="1376"/>
                </a:cubicBezTo>
                <a:lnTo>
                  <a:pt x="3650" y="1376"/>
                </a:lnTo>
                <a:close/>
                <a:moveTo>
                  <a:pt x="3650" y="1376"/>
                </a:moveTo>
                <a:lnTo>
                  <a:pt x="3650" y="1376"/>
                </a:lnTo>
                <a:close/>
              </a:path>
            </a:pathLst>
          </a:custGeom>
          <a:solidFill>
            <a:schemeClr val="bg1"/>
          </a:solidFill>
          <a:ln>
            <a:noFill/>
          </a:ln>
          <a:effectLst/>
        </p:spPr>
        <p:txBody>
          <a:bodyPr wrap="none" lIns="243785" tIns="121892" rIns="243785" bIns="121892" anchor="ctr"/>
          <a:lstStyle/>
          <a:p>
            <a:endParaRPr lang="en-US" dirty="0"/>
          </a:p>
        </p:txBody>
      </p:sp>
      <p:sp>
        <p:nvSpPr>
          <p:cNvPr id="23" name="Turinio vietos rezervavimo ženklas 2">
            <a:extLst>
              <a:ext uri="{FF2B5EF4-FFF2-40B4-BE49-F238E27FC236}">
                <a16:creationId xmlns:a16="http://schemas.microsoft.com/office/drawing/2014/main" id="{9EF79875-CFE4-4E01-9B42-595F5D545EB5}"/>
              </a:ext>
            </a:extLst>
          </p:cNvPr>
          <p:cNvSpPr txBox="1">
            <a:spLocks/>
          </p:cNvSpPr>
          <p:nvPr/>
        </p:nvSpPr>
        <p:spPr>
          <a:xfrm>
            <a:off x="2715861" y="1717621"/>
            <a:ext cx="8437649" cy="21626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b="1" u="sng" dirty="0">
                <a:solidFill>
                  <a:schemeClr val="accent2">
                    <a:lumMod val="75000"/>
                  </a:schemeClr>
                </a:solidFill>
                <a:cs typeface="+mj-cs"/>
              </a:rPr>
              <a:t>Situacija</a:t>
            </a:r>
            <a:r>
              <a:rPr lang="lt-LT" b="1" dirty="0">
                <a:solidFill>
                  <a:schemeClr val="accent2">
                    <a:lumMod val="75000"/>
                  </a:schemeClr>
                </a:solidFill>
                <a:cs typeface="+mj-cs"/>
              </a:rPr>
              <a:t>, kai valstybinėje tarnyboje dirbantis asmuo, atlikdamas pareigas ar vykdydamas pavedimą, privalo priimti sprendimą ar dalyvauti jį priimant, ar įvykdyti pavedimą, kurie susiję ir su jo</a:t>
            </a:r>
          </a:p>
          <a:p>
            <a:pPr marL="0" indent="0">
              <a:buNone/>
            </a:pPr>
            <a:r>
              <a:rPr lang="lt-LT" b="1" dirty="0">
                <a:solidFill>
                  <a:srgbClr val="851E13"/>
                </a:solidFill>
                <a:cs typeface="+mj-cs"/>
              </a:rPr>
              <a:t>PRIVAČIAIS INTERESAIS:</a:t>
            </a:r>
          </a:p>
        </p:txBody>
      </p:sp>
      <p:sp>
        <p:nvSpPr>
          <p:cNvPr id="24" name="Turinio vietos rezervavimo ženklas 2">
            <a:extLst>
              <a:ext uri="{FF2B5EF4-FFF2-40B4-BE49-F238E27FC236}">
                <a16:creationId xmlns:a16="http://schemas.microsoft.com/office/drawing/2014/main" id="{FE8D2FF3-107E-4FD2-9C39-1CF2A14AE688}"/>
              </a:ext>
            </a:extLst>
          </p:cNvPr>
          <p:cNvSpPr txBox="1">
            <a:spLocks/>
          </p:cNvSpPr>
          <p:nvPr/>
        </p:nvSpPr>
        <p:spPr>
          <a:xfrm>
            <a:off x="2715861" y="4060726"/>
            <a:ext cx="8617447" cy="21626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b="1" dirty="0">
                <a:solidFill>
                  <a:schemeClr val="accent4">
                    <a:lumMod val="50000"/>
                  </a:schemeClr>
                </a:solidFill>
                <a:cs typeface="+mj-cs"/>
              </a:rPr>
              <a:t>asmens, dirbančio valstybinėje tarnyboje, </a:t>
            </a:r>
          </a:p>
          <a:p>
            <a:pPr marL="0" indent="0">
              <a:buNone/>
            </a:pPr>
            <a:r>
              <a:rPr lang="lt-LT" b="1" dirty="0">
                <a:solidFill>
                  <a:schemeClr val="accent2">
                    <a:lumMod val="75000"/>
                  </a:schemeClr>
                </a:solidFill>
                <a:cs typeface="+mj-cs"/>
              </a:rPr>
              <a:t>(ar jam artimo asmens)</a:t>
            </a:r>
            <a:r>
              <a:rPr lang="lt-LT" b="1" dirty="0">
                <a:solidFill>
                  <a:schemeClr val="accent4">
                    <a:lumMod val="50000"/>
                  </a:schemeClr>
                </a:solidFill>
                <a:cs typeface="+mj-cs"/>
              </a:rPr>
              <a:t> asmeniniu turtiniu ar neturtiniu suinteresuotumu, moraline skola, moraliniu įsipareigojimu, galinčiu turėti įtakos sprendimams atliekant tarnybines pareigas</a:t>
            </a:r>
          </a:p>
        </p:txBody>
      </p:sp>
    </p:spTree>
    <p:extLst>
      <p:ext uri="{BB962C8B-B14F-4D97-AF65-F5344CB8AC3E}">
        <p14:creationId xmlns:p14="http://schemas.microsoft.com/office/powerpoint/2010/main" val="3803055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a:extLst>
              <a:ext uri="{FF2B5EF4-FFF2-40B4-BE49-F238E27FC236}">
                <a16:creationId xmlns:a16="http://schemas.microsoft.com/office/drawing/2014/main" id="{7567CA1E-2C69-406C-A864-87DA72C737E9}"/>
              </a:ext>
            </a:extLst>
          </p:cNvPr>
          <p:cNvSpPr txBox="1">
            <a:spLocks noChangeArrowheads="1"/>
          </p:cNvSpPr>
          <p:nvPr/>
        </p:nvSpPr>
        <p:spPr bwMode="auto">
          <a:xfrm>
            <a:off x="2351088" y="319985"/>
            <a:ext cx="752475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ejaVu Sans"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ejaVu Sans"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ejaVu Sans"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ejaVu Sans"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ejaVu San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ejaVu San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ejaVu San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ejaVu San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ejaVu Sans" charset="0"/>
              </a:defRPr>
            </a:lvl9pPr>
          </a:lstStyle>
          <a:p>
            <a:pPr algn="ctr">
              <a:spcBef>
                <a:spcPts val="1500"/>
              </a:spcBef>
            </a:pPr>
            <a:r>
              <a:rPr lang="en-US" altLang="lt-LT" sz="3600" b="1" dirty="0" err="1">
                <a:solidFill>
                  <a:schemeClr val="accent2">
                    <a:lumMod val="75000"/>
                  </a:schemeClr>
                </a:solidFill>
              </a:rPr>
              <a:t>Artimi</a:t>
            </a:r>
            <a:r>
              <a:rPr lang="en-US" altLang="lt-LT" sz="3600" b="1" dirty="0">
                <a:solidFill>
                  <a:schemeClr val="accent2">
                    <a:lumMod val="75000"/>
                  </a:schemeClr>
                </a:solidFill>
              </a:rPr>
              <a:t> </a:t>
            </a:r>
            <a:r>
              <a:rPr lang="en-US" altLang="lt-LT" sz="3600" b="1" dirty="0" err="1">
                <a:solidFill>
                  <a:schemeClr val="accent2">
                    <a:lumMod val="75000"/>
                  </a:schemeClr>
                </a:solidFill>
              </a:rPr>
              <a:t>asmenys</a:t>
            </a:r>
            <a:endParaRPr lang="en-US" altLang="lt-LT" sz="3600" b="1" dirty="0">
              <a:solidFill>
                <a:schemeClr val="accent2">
                  <a:lumMod val="75000"/>
                </a:schemeClr>
              </a:solidFill>
            </a:endParaRPr>
          </a:p>
        </p:txBody>
      </p:sp>
      <p:sp>
        <p:nvSpPr>
          <p:cNvPr id="21508" name="Text Box 19">
            <a:extLst>
              <a:ext uri="{FF2B5EF4-FFF2-40B4-BE49-F238E27FC236}">
                <a16:creationId xmlns:a16="http://schemas.microsoft.com/office/drawing/2014/main" id="{6B0A308D-DC85-41D3-9F7B-FFD53AA05751}"/>
              </a:ext>
            </a:extLst>
          </p:cNvPr>
          <p:cNvSpPr txBox="1">
            <a:spLocks noChangeArrowheads="1"/>
          </p:cNvSpPr>
          <p:nvPr/>
        </p:nvSpPr>
        <p:spPr bwMode="auto">
          <a:xfrm>
            <a:off x="2638425" y="3234312"/>
            <a:ext cx="2133600" cy="771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4" tIns="46797" rIns="89994" bIns="46797">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9pPr>
          </a:lstStyle>
          <a:p>
            <a:pPr algn="ctr">
              <a:spcBef>
                <a:spcPts val="1750"/>
              </a:spcBef>
            </a:pPr>
            <a:r>
              <a:rPr lang="en-US" altLang="lt-LT" sz="2200" b="1" dirty="0" err="1">
                <a:solidFill>
                  <a:schemeClr val="accent2">
                    <a:lumMod val="50000"/>
                  </a:schemeClr>
                </a:solidFill>
              </a:rPr>
              <a:t>Asm</a:t>
            </a:r>
            <a:r>
              <a:rPr lang="lt-LT" altLang="lt-LT" sz="2200" b="1" dirty="0" err="1">
                <a:solidFill>
                  <a:schemeClr val="accent2">
                    <a:lumMod val="50000"/>
                  </a:schemeClr>
                </a:solidFill>
              </a:rPr>
              <a:t>ens</a:t>
            </a:r>
            <a:r>
              <a:rPr lang="en-US" altLang="lt-LT" sz="2200" b="1" dirty="0">
                <a:solidFill>
                  <a:schemeClr val="accent2">
                    <a:lumMod val="50000"/>
                  </a:schemeClr>
                </a:solidFill>
              </a:rPr>
              <a:t> </a:t>
            </a:r>
            <a:r>
              <a:rPr lang="en-US" altLang="lt-LT" sz="2200" b="1" dirty="0" err="1">
                <a:solidFill>
                  <a:schemeClr val="accent2">
                    <a:lumMod val="50000"/>
                  </a:schemeClr>
                </a:solidFill>
              </a:rPr>
              <a:t>sutuoktinis</a:t>
            </a:r>
            <a:endParaRPr lang="lt-LT" altLang="lt-LT" sz="2200" b="1" dirty="0">
              <a:solidFill>
                <a:schemeClr val="accent2">
                  <a:lumMod val="50000"/>
                </a:schemeClr>
              </a:solidFill>
            </a:endParaRPr>
          </a:p>
        </p:txBody>
      </p:sp>
      <p:sp>
        <p:nvSpPr>
          <p:cNvPr id="21509" name="Text Box 20">
            <a:extLst>
              <a:ext uri="{FF2B5EF4-FFF2-40B4-BE49-F238E27FC236}">
                <a16:creationId xmlns:a16="http://schemas.microsoft.com/office/drawing/2014/main" id="{85D4829F-E367-49B5-9A1E-C9673BC44245}"/>
              </a:ext>
            </a:extLst>
          </p:cNvPr>
          <p:cNvSpPr txBox="1">
            <a:spLocks noChangeArrowheads="1"/>
          </p:cNvSpPr>
          <p:nvPr/>
        </p:nvSpPr>
        <p:spPr bwMode="auto">
          <a:xfrm>
            <a:off x="2488693" y="5248186"/>
            <a:ext cx="2519362" cy="771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4" tIns="46797" rIns="89994" bIns="46797">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9pPr>
          </a:lstStyle>
          <a:p>
            <a:pPr algn="ctr">
              <a:spcBef>
                <a:spcPts val="1750"/>
              </a:spcBef>
            </a:pPr>
            <a:r>
              <a:rPr lang="en-US" altLang="lt-LT" sz="2200" b="1" dirty="0" err="1">
                <a:solidFill>
                  <a:srgbClr val="666666"/>
                </a:solidFill>
              </a:rPr>
              <a:t>Vaikai</a:t>
            </a:r>
            <a:r>
              <a:rPr lang="en-US" altLang="lt-LT" sz="2200" b="1" dirty="0">
                <a:solidFill>
                  <a:srgbClr val="666666"/>
                </a:solidFill>
              </a:rPr>
              <a:t> </a:t>
            </a:r>
            <a:r>
              <a:rPr lang="lt-LT" altLang="lt-LT" sz="2200" b="1" dirty="0">
                <a:solidFill>
                  <a:srgbClr val="666666"/>
                </a:solidFill>
              </a:rPr>
              <a:t>ir jų</a:t>
            </a:r>
            <a:r>
              <a:rPr lang="en-US" altLang="lt-LT" sz="2200" b="1" dirty="0">
                <a:solidFill>
                  <a:srgbClr val="666666"/>
                </a:solidFill>
              </a:rPr>
              <a:t> </a:t>
            </a:r>
            <a:r>
              <a:rPr lang="en-US" altLang="lt-LT" sz="2200" b="1" dirty="0" err="1">
                <a:solidFill>
                  <a:srgbClr val="666666"/>
                </a:solidFill>
              </a:rPr>
              <a:t>sutuoktiniai</a:t>
            </a:r>
            <a:endParaRPr lang="lt-LT" altLang="lt-LT" sz="2200" b="1" dirty="0">
              <a:solidFill>
                <a:srgbClr val="666666"/>
              </a:solidFill>
            </a:endParaRPr>
          </a:p>
        </p:txBody>
      </p:sp>
      <p:sp>
        <p:nvSpPr>
          <p:cNvPr id="21510" name="Text Box 21">
            <a:extLst>
              <a:ext uri="{FF2B5EF4-FFF2-40B4-BE49-F238E27FC236}">
                <a16:creationId xmlns:a16="http://schemas.microsoft.com/office/drawing/2014/main" id="{A1283271-A25D-4A10-A31A-CD0116056C25}"/>
              </a:ext>
            </a:extLst>
          </p:cNvPr>
          <p:cNvSpPr txBox="1">
            <a:spLocks noChangeArrowheads="1"/>
          </p:cNvSpPr>
          <p:nvPr/>
        </p:nvSpPr>
        <p:spPr bwMode="auto">
          <a:xfrm>
            <a:off x="2445544" y="1329788"/>
            <a:ext cx="2519362" cy="771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4" tIns="46797" rIns="89994" bIns="46797">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9pPr>
          </a:lstStyle>
          <a:p>
            <a:pPr algn="ctr">
              <a:spcBef>
                <a:spcPts val="1750"/>
              </a:spcBef>
            </a:pPr>
            <a:r>
              <a:rPr lang="en-US" altLang="lt-LT" sz="2200" b="1" dirty="0">
                <a:solidFill>
                  <a:srgbClr val="666666"/>
                </a:solidFill>
              </a:rPr>
              <a:t>T</a:t>
            </a:r>
            <a:r>
              <a:rPr lang="lt-LT" altLang="lt-LT" sz="2200" b="1" dirty="0" err="1">
                <a:solidFill>
                  <a:srgbClr val="666666"/>
                </a:solidFill>
              </a:rPr>
              <a:t>ėvai</a:t>
            </a:r>
            <a:r>
              <a:rPr lang="lt-LT" altLang="lt-LT" sz="2200" b="1" dirty="0">
                <a:solidFill>
                  <a:srgbClr val="666666"/>
                </a:solidFill>
              </a:rPr>
              <a:t> ir jų sutuoktiniai</a:t>
            </a:r>
          </a:p>
        </p:txBody>
      </p:sp>
      <p:sp>
        <p:nvSpPr>
          <p:cNvPr id="21511" name="Text Box 22">
            <a:extLst>
              <a:ext uri="{FF2B5EF4-FFF2-40B4-BE49-F238E27FC236}">
                <a16:creationId xmlns:a16="http://schemas.microsoft.com/office/drawing/2014/main" id="{1F0CCD9B-E12E-4579-BCA1-A2FDD3751768}"/>
              </a:ext>
            </a:extLst>
          </p:cNvPr>
          <p:cNvSpPr txBox="1">
            <a:spLocks noChangeArrowheads="1"/>
          </p:cNvSpPr>
          <p:nvPr/>
        </p:nvSpPr>
        <p:spPr bwMode="auto">
          <a:xfrm>
            <a:off x="6240464" y="3284538"/>
            <a:ext cx="3024187" cy="771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4" tIns="46797" rIns="89994" bIns="46797">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9pPr>
          </a:lstStyle>
          <a:p>
            <a:pPr algn="ctr">
              <a:spcBef>
                <a:spcPts val="1750"/>
              </a:spcBef>
            </a:pPr>
            <a:r>
              <a:rPr lang="lt-LT" altLang="lt-LT" sz="2200" b="1" dirty="0">
                <a:solidFill>
                  <a:srgbClr val="666666"/>
                </a:solidFill>
              </a:rPr>
              <a:t>Broliai/seserys ir jų</a:t>
            </a:r>
            <a:r>
              <a:rPr lang="en-US" altLang="lt-LT" sz="2200" b="1" dirty="0">
                <a:solidFill>
                  <a:srgbClr val="666666"/>
                </a:solidFill>
              </a:rPr>
              <a:t> </a:t>
            </a:r>
            <a:r>
              <a:rPr lang="en-US" altLang="lt-LT" sz="2200" b="1" dirty="0" err="1">
                <a:solidFill>
                  <a:srgbClr val="666666"/>
                </a:solidFill>
              </a:rPr>
              <a:t>sutuoktini</a:t>
            </a:r>
            <a:r>
              <a:rPr lang="lt-LT" altLang="lt-LT" sz="2200" b="1" dirty="0">
                <a:solidFill>
                  <a:srgbClr val="666666"/>
                </a:solidFill>
              </a:rPr>
              <a:t>ai</a:t>
            </a:r>
          </a:p>
        </p:txBody>
      </p:sp>
      <p:sp>
        <p:nvSpPr>
          <p:cNvPr id="21512" name="Text Box 23">
            <a:extLst>
              <a:ext uri="{FF2B5EF4-FFF2-40B4-BE49-F238E27FC236}">
                <a16:creationId xmlns:a16="http://schemas.microsoft.com/office/drawing/2014/main" id="{995B71F2-C9DA-48F8-8F69-3AAB0CBEFAA8}"/>
              </a:ext>
            </a:extLst>
          </p:cNvPr>
          <p:cNvSpPr txBox="1">
            <a:spLocks noChangeArrowheads="1"/>
          </p:cNvSpPr>
          <p:nvPr/>
        </p:nvSpPr>
        <p:spPr bwMode="auto">
          <a:xfrm>
            <a:off x="6434138" y="1393887"/>
            <a:ext cx="2636837" cy="771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4" tIns="46797" rIns="89994" bIns="46797">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9pPr>
          </a:lstStyle>
          <a:p>
            <a:pPr algn="ctr">
              <a:spcBef>
                <a:spcPts val="1750"/>
              </a:spcBef>
            </a:pPr>
            <a:r>
              <a:rPr lang="lt-LT" altLang="lt-LT" sz="2200" b="1" dirty="0">
                <a:solidFill>
                  <a:srgbClr val="666666"/>
                </a:solidFill>
              </a:rPr>
              <a:t>Seneliai ir jų</a:t>
            </a:r>
            <a:r>
              <a:rPr lang="en-US" altLang="lt-LT" sz="2200" b="1" dirty="0">
                <a:solidFill>
                  <a:srgbClr val="666666"/>
                </a:solidFill>
              </a:rPr>
              <a:t> </a:t>
            </a:r>
            <a:r>
              <a:rPr lang="en-US" altLang="lt-LT" sz="2200" b="1" dirty="0" err="1">
                <a:solidFill>
                  <a:srgbClr val="666666"/>
                </a:solidFill>
              </a:rPr>
              <a:t>sutuoktini</a:t>
            </a:r>
            <a:r>
              <a:rPr lang="lt-LT" altLang="lt-LT" sz="2200" b="1" dirty="0">
                <a:solidFill>
                  <a:srgbClr val="666666"/>
                </a:solidFill>
              </a:rPr>
              <a:t>ai</a:t>
            </a:r>
          </a:p>
        </p:txBody>
      </p:sp>
      <p:sp>
        <p:nvSpPr>
          <p:cNvPr id="21513" name="Text Box 24">
            <a:extLst>
              <a:ext uri="{FF2B5EF4-FFF2-40B4-BE49-F238E27FC236}">
                <a16:creationId xmlns:a16="http://schemas.microsoft.com/office/drawing/2014/main" id="{2132E04A-44D6-4A9D-8AB7-75375551CC06}"/>
              </a:ext>
            </a:extLst>
          </p:cNvPr>
          <p:cNvSpPr txBox="1">
            <a:spLocks noChangeArrowheads="1"/>
          </p:cNvSpPr>
          <p:nvPr/>
        </p:nvSpPr>
        <p:spPr bwMode="auto">
          <a:xfrm>
            <a:off x="6383339" y="5013325"/>
            <a:ext cx="2636837" cy="771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4" tIns="46797" rIns="89994" bIns="46797">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0925" algn="l"/>
                <a:tab pos="4041775" algn="l"/>
                <a:tab pos="4491038" algn="l"/>
                <a:tab pos="4940300" algn="l"/>
                <a:tab pos="5387975" algn="l"/>
                <a:tab pos="5838825" algn="l"/>
                <a:tab pos="6288088" algn="l"/>
                <a:tab pos="6735763" algn="l"/>
                <a:tab pos="7186613" algn="l"/>
                <a:tab pos="7635875" algn="l"/>
                <a:tab pos="8085138" algn="l"/>
                <a:tab pos="8532813" algn="l"/>
                <a:tab pos="8983663" algn="l"/>
              </a:tabLst>
              <a:defRPr sz="2400">
                <a:solidFill>
                  <a:schemeClr val="bg1"/>
                </a:solidFill>
                <a:latin typeface="DejaVu Sans" charset="0"/>
              </a:defRPr>
            </a:lvl9pPr>
          </a:lstStyle>
          <a:p>
            <a:pPr algn="ctr">
              <a:spcBef>
                <a:spcPts val="1750"/>
              </a:spcBef>
            </a:pPr>
            <a:r>
              <a:rPr lang="lt-LT" altLang="lt-LT" sz="2200" b="1" dirty="0">
                <a:solidFill>
                  <a:srgbClr val="666666"/>
                </a:solidFill>
              </a:rPr>
              <a:t>Anūkai ir jų</a:t>
            </a:r>
            <a:r>
              <a:rPr lang="en-US" altLang="lt-LT" sz="2200" b="1" dirty="0">
                <a:solidFill>
                  <a:srgbClr val="666666"/>
                </a:solidFill>
              </a:rPr>
              <a:t> </a:t>
            </a:r>
            <a:r>
              <a:rPr lang="en-US" altLang="lt-LT" sz="2200" b="1" dirty="0" err="1">
                <a:solidFill>
                  <a:srgbClr val="666666"/>
                </a:solidFill>
              </a:rPr>
              <a:t>sutuoktini</a:t>
            </a:r>
            <a:r>
              <a:rPr lang="lt-LT" altLang="lt-LT" sz="2200" b="1" dirty="0">
                <a:solidFill>
                  <a:srgbClr val="666666"/>
                </a:solidFill>
              </a:rPr>
              <a:t>ai</a:t>
            </a:r>
          </a:p>
        </p:txBody>
      </p:sp>
      <p:pic>
        <p:nvPicPr>
          <p:cNvPr id="21514" name="Picture 25">
            <a:extLst>
              <a:ext uri="{FF2B5EF4-FFF2-40B4-BE49-F238E27FC236}">
                <a16:creationId xmlns:a16="http://schemas.microsoft.com/office/drawing/2014/main" id="{8E8DFE38-8392-4A68-9AB7-17E2D23A0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44070">
            <a:off x="4295775" y="1989138"/>
            <a:ext cx="2178050" cy="965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5" name="Picture 26">
            <a:extLst>
              <a:ext uri="{FF2B5EF4-FFF2-40B4-BE49-F238E27FC236}">
                <a16:creationId xmlns:a16="http://schemas.microsoft.com/office/drawing/2014/main" id="{96C676EC-E8E7-4A88-A6F9-3442630B1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31946">
            <a:off x="4526757" y="4277520"/>
            <a:ext cx="2016125" cy="893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6" name="Picture 27" descr="arrow">
            <a:extLst>
              <a:ext uri="{FF2B5EF4-FFF2-40B4-BE49-F238E27FC236}">
                <a16:creationId xmlns:a16="http://schemas.microsoft.com/office/drawing/2014/main" id="{75B56A59-8CA0-40AD-ABA3-E95FFF0817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76" y="3429000"/>
            <a:ext cx="9429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28" descr="arrow">
            <a:extLst>
              <a:ext uri="{FF2B5EF4-FFF2-40B4-BE49-F238E27FC236}">
                <a16:creationId xmlns:a16="http://schemas.microsoft.com/office/drawing/2014/main" id="{F7D445A9-BCF2-4641-990A-F56D374606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5220" y="4195861"/>
            <a:ext cx="5461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29" descr="arrow">
            <a:extLst>
              <a:ext uri="{FF2B5EF4-FFF2-40B4-BE49-F238E27FC236}">
                <a16:creationId xmlns:a16="http://schemas.microsoft.com/office/drawing/2014/main" id="{214B801C-7EC2-41A5-A252-C6BDBC026F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2175" y="2276476"/>
            <a:ext cx="5461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8FB0148-B4C3-4364-BE5F-FB8AAA727BBA}"/>
              </a:ext>
            </a:extLst>
          </p:cNvPr>
          <p:cNvSpPr txBox="1">
            <a:spLocks noChangeArrowheads="1"/>
          </p:cNvSpPr>
          <p:nvPr/>
        </p:nvSpPr>
        <p:spPr bwMode="auto">
          <a:xfrm>
            <a:off x="1025236" y="1501750"/>
            <a:ext cx="10141528" cy="4380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anose="02020603050405020304" pitchFamily="18"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defRPr>
            </a:lvl9pPr>
          </a:lstStyle>
          <a:p>
            <a:pPr algn="ctr" eaLnBrk="1" hangingPunct="1">
              <a:spcBef>
                <a:spcPct val="0"/>
              </a:spcBef>
            </a:pPr>
            <a:r>
              <a:rPr lang="lt-LT" altLang="lt-LT" sz="2600" b="1" dirty="0">
                <a:solidFill>
                  <a:srgbClr val="4C4C4C"/>
                </a:solidFill>
                <a:latin typeface="DejaVu Sans" charset="0"/>
              </a:rPr>
              <a:t>EKONOMINIO BENDRADARBIAVIMO IR PLĖTROS ORGANIZACIJA</a:t>
            </a:r>
            <a:r>
              <a:rPr lang="lt-LT" altLang="lt-LT" sz="2600" b="1" dirty="0">
                <a:solidFill>
                  <a:srgbClr val="4C4C4C"/>
                </a:solidFill>
                <a:latin typeface="DejaVu Sans" charset="0"/>
                <a:cs typeface="Times New Roman" panose="02020603050405020304" pitchFamily="18" charset="0"/>
              </a:rPr>
              <a:t> (OECD)</a:t>
            </a:r>
            <a:r>
              <a:rPr lang="lt-LT" altLang="lt-LT" sz="2600" b="1" dirty="0">
                <a:solidFill>
                  <a:srgbClr val="4C4C4C"/>
                </a:solidFill>
                <a:latin typeface="DejaVu Sans" charset="0"/>
              </a:rPr>
              <a:t>:</a:t>
            </a:r>
            <a:br>
              <a:rPr lang="lt-LT" altLang="lt-LT" sz="3600" b="1" dirty="0">
                <a:solidFill>
                  <a:srgbClr val="4C4C4C"/>
                </a:solidFill>
                <a:latin typeface="DejaVu Sans" charset="0"/>
              </a:rPr>
            </a:br>
            <a:r>
              <a:rPr lang="lt-LT" altLang="lt-LT" sz="2000" dirty="0">
                <a:solidFill>
                  <a:srgbClr val="4C4C4C"/>
                </a:solidFill>
                <a:latin typeface="DejaVu Sans" charset="0"/>
                <a:cs typeface="Times New Roman" panose="02020603050405020304" pitchFamily="18" charset="0"/>
              </a:rPr>
              <a:t> </a:t>
            </a:r>
            <a:br>
              <a:rPr lang="lt-LT" altLang="lt-LT" sz="2000" dirty="0">
                <a:solidFill>
                  <a:srgbClr val="4C4C4C"/>
                </a:solidFill>
                <a:latin typeface="DejaVu Sans" charset="0"/>
                <a:cs typeface="Times New Roman" panose="02020603050405020304" pitchFamily="18" charset="0"/>
              </a:rPr>
            </a:br>
            <a:r>
              <a:rPr lang="lt-LT" altLang="lt-LT" sz="2600" b="1" dirty="0">
                <a:solidFill>
                  <a:schemeClr val="accent2">
                    <a:lumMod val="75000"/>
                  </a:schemeClr>
                </a:solidFill>
                <a:latin typeface="DejaVu Sans" charset="0"/>
              </a:rPr>
              <a:t>“Nors interesų konfliktas pats savaime dar nėra korupcija, tačiau ji neišvengiamai atsiranda ten, kur konfliktai tarp valstybės tarnautojų privačių interesų ir viešųjų pareigų sprendžiami netinkamai arba nesprendžiami apskritai”</a:t>
            </a:r>
            <a:r>
              <a:rPr lang="lt-LT" altLang="lt-LT" sz="2800" b="1" dirty="0">
                <a:solidFill>
                  <a:schemeClr val="accent2">
                    <a:lumMod val="75000"/>
                  </a:schemeClr>
                </a:solidFill>
                <a:latin typeface="DejaVu Sans" charset="0"/>
              </a:rPr>
              <a:t> </a:t>
            </a:r>
            <a:br>
              <a:rPr lang="lt-LT" altLang="lt-LT" sz="2800" b="1" dirty="0">
                <a:latin typeface="DejaVu Sans" charset="0"/>
              </a:rPr>
            </a:br>
            <a:br>
              <a:rPr lang="lt-LT" altLang="lt-LT" sz="2000" b="1" dirty="0">
                <a:latin typeface="DejaVu Sans" charset="0"/>
              </a:rPr>
            </a:br>
            <a:r>
              <a:rPr lang="en-GB" altLang="lt-LT" sz="2000" b="1" i="1" dirty="0">
                <a:solidFill>
                  <a:srgbClr val="CCCCFF"/>
                </a:solidFill>
                <a:latin typeface="DejaVu Sans" charset="0"/>
                <a:hlinkClick r:id="rId3"/>
              </a:rPr>
              <a:t>www.oecd.org</a:t>
            </a:r>
          </a:p>
        </p:txBody>
      </p:sp>
      <p:pic>
        <p:nvPicPr>
          <p:cNvPr id="5" name="Picture 99">
            <a:extLst>
              <a:ext uri="{FF2B5EF4-FFF2-40B4-BE49-F238E27FC236}">
                <a16:creationId xmlns:a16="http://schemas.microsoft.com/office/drawing/2014/main" id="{A9F19F3E-5C76-4620-A94C-954C1E9FDF38}"/>
              </a:ext>
            </a:extLst>
          </p:cNvPr>
          <p:cNvPicPr>
            <a:picLocks noChangeAspect="1"/>
          </p:cNvPicPr>
          <p:nvPr/>
        </p:nvPicPr>
        <p:blipFill rotWithShape="1">
          <a:blip r:embed="rId4"/>
          <a:srcRect t="5897" b="6348"/>
          <a:stretch/>
        </p:blipFill>
        <p:spPr>
          <a:xfrm>
            <a:off x="821778" y="515431"/>
            <a:ext cx="3057525" cy="986319"/>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8FB0148-B4C3-4364-BE5F-FB8AAA727BBA}"/>
              </a:ext>
            </a:extLst>
          </p:cNvPr>
          <p:cNvSpPr txBox="1">
            <a:spLocks noChangeArrowheads="1"/>
          </p:cNvSpPr>
          <p:nvPr/>
        </p:nvSpPr>
        <p:spPr bwMode="auto">
          <a:xfrm>
            <a:off x="1025236" y="1501750"/>
            <a:ext cx="10141528" cy="4380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anose="02020603050405020304" pitchFamily="18"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defRPr>
            </a:lvl9pPr>
          </a:lstStyle>
          <a:p>
            <a:pPr algn="ctr">
              <a:spcBef>
                <a:spcPct val="0"/>
              </a:spcBef>
            </a:pPr>
            <a:r>
              <a:rPr lang="lt-LT" altLang="lt-LT" sz="2600" b="1" dirty="0">
                <a:solidFill>
                  <a:srgbClr val="4C4C4C"/>
                </a:solidFill>
                <a:latin typeface="DejaVu Sans" charset="0"/>
              </a:rPr>
              <a:t>EKONOMINIO BENDRADARBIAVIMO IR PLĖTROS ORGANIZACIJA</a:t>
            </a:r>
            <a:r>
              <a:rPr lang="lt-LT" altLang="lt-LT" sz="2600" b="1" dirty="0">
                <a:solidFill>
                  <a:srgbClr val="4C4C4C"/>
                </a:solidFill>
                <a:latin typeface="DejaVu Sans" charset="0"/>
                <a:cs typeface="Times New Roman" panose="02020603050405020304" pitchFamily="18" charset="0"/>
              </a:rPr>
              <a:t> (OECD)</a:t>
            </a:r>
            <a:r>
              <a:rPr lang="lt-LT" altLang="lt-LT" sz="2600" b="1" dirty="0">
                <a:solidFill>
                  <a:srgbClr val="4C4C4C"/>
                </a:solidFill>
                <a:latin typeface="DejaVu Sans" charset="0"/>
              </a:rPr>
              <a:t>:</a:t>
            </a:r>
            <a:br>
              <a:rPr lang="lt-LT" altLang="lt-LT" sz="3600" b="1" dirty="0">
                <a:solidFill>
                  <a:srgbClr val="4C4C4C"/>
                </a:solidFill>
                <a:latin typeface="DejaVu Sans" charset="0"/>
              </a:rPr>
            </a:br>
            <a:r>
              <a:rPr lang="lt-LT" altLang="lt-LT" sz="2000" dirty="0">
                <a:solidFill>
                  <a:srgbClr val="4C4C4C"/>
                </a:solidFill>
                <a:latin typeface="DejaVu Sans" charset="0"/>
                <a:cs typeface="Times New Roman" panose="02020603050405020304" pitchFamily="18" charset="0"/>
              </a:rPr>
              <a:t> </a:t>
            </a:r>
            <a:br>
              <a:rPr lang="lt-LT" altLang="lt-LT" sz="2000" dirty="0">
                <a:solidFill>
                  <a:srgbClr val="4C4C4C"/>
                </a:solidFill>
                <a:latin typeface="DejaVu Sans" charset="0"/>
                <a:cs typeface="Times New Roman" panose="02020603050405020304" pitchFamily="18" charset="0"/>
              </a:rPr>
            </a:br>
            <a:r>
              <a:rPr lang="lt-LT" b="1" dirty="0">
                <a:solidFill>
                  <a:schemeClr val="accent2">
                    <a:lumMod val="75000"/>
                  </a:schemeClr>
                </a:solidFill>
              </a:rPr>
              <a:t>Valstybinėje tarnyboje dirbančio asmens pareiga yra informuoti vadovą apie esantį ar galimą interesų konfliktą ir tuomet jau vadovo atsakomybė ir pareiga yra spręsti dėl priemonių interesų konflikto situacijai valdyti</a:t>
            </a:r>
            <a:br>
              <a:rPr lang="lt-LT" altLang="lt-LT" sz="2800" b="1" dirty="0">
                <a:latin typeface="DejaVu Sans" charset="0"/>
              </a:rPr>
            </a:br>
            <a:br>
              <a:rPr lang="lt-LT" altLang="lt-LT" sz="2000" b="1" dirty="0">
                <a:latin typeface="DejaVu Sans" charset="0"/>
              </a:rPr>
            </a:br>
            <a:r>
              <a:rPr lang="en-GB" altLang="lt-LT" sz="2800" b="1" dirty="0">
                <a:solidFill>
                  <a:srgbClr val="CCCCFF"/>
                </a:solidFill>
                <a:latin typeface="+mn-lt"/>
                <a:hlinkClick r:id="rId3"/>
              </a:rPr>
              <a:t>www.oecd.org</a:t>
            </a:r>
          </a:p>
        </p:txBody>
      </p:sp>
      <p:pic>
        <p:nvPicPr>
          <p:cNvPr id="5" name="Picture 99">
            <a:extLst>
              <a:ext uri="{FF2B5EF4-FFF2-40B4-BE49-F238E27FC236}">
                <a16:creationId xmlns:a16="http://schemas.microsoft.com/office/drawing/2014/main" id="{A9F19F3E-5C76-4620-A94C-954C1E9FDF38}"/>
              </a:ext>
            </a:extLst>
          </p:cNvPr>
          <p:cNvPicPr>
            <a:picLocks noChangeAspect="1"/>
          </p:cNvPicPr>
          <p:nvPr/>
        </p:nvPicPr>
        <p:blipFill rotWithShape="1">
          <a:blip r:embed="rId4"/>
          <a:srcRect t="5897" b="6348"/>
          <a:stretch/>
        </p:blipFill>
        <p:spPr>
          <a:xfrm>
            <a:off x="821778" y="515431"/>
            <a:ext cx="3057525" cy="986319"/>
          </a:xfrm>
          <a:prstGeom prst="rect">
            <a:avLst/>
          </a:prstGeom>
        </p:spPr>
      </p:pic>
    </p:spTree>
    <p:extLst>
      <p:ext uri="{BB962C8B-B14F-4D97-AF65-F5344CB8AC3E}">
        <p14:creationId xmlns:p14="http://schemas.microsoft.com/office/powerpoint/2010/main" val="30054901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Šilta mėlyna">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3217</TotalTime>
  <Words>1656</Words>
  <Application>Microsoft Office PowerPoint</Application>
  <PresentationFormat>Widescreen</PresentationFormat>
  <Paragraphs>155</Paragraphs>
  <Slides>29</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DejaVu Sans</vt:lpstr>
      <vt:lpstr>Lato Light</vt:lpstr>
      <vt:lpstr>Lato Regular</vt:lpstr>
      <vt:lpstr>Times New Roman</vt:lpstr>
      <vt:lpstr>Wingdings</vt:lpstr>
      <vt:lpstr>Office Theme</vt:lpstr>
      <vt:lpstr>PowerPoint Presentation</vt:lpstr>
      <vt:lpstr>VIEŠŲJŲ IR PRIVAČIŲ INTERESŲ DERINIMO ĮSTATYMAS</vt:lpstr>
      <vt:lpstr>VIEŠŲJŲ IR PRIVAČIŲ INTERESŲ DERINIMO ĮSTATYMAS</vt:lpstr>
      <vt:lpstr>PowerPoint Presentation</vt:lpstr>
      <vt:lpstr>VIEŠŲJŲ IR PRIVAČIŲ INTERESŲ DERINIMO ĮSTATYMAS</vt:lpstr>
      <vt:lpstr>Interesų konfliktas</vt:lpstr>
      <vt:lpstr>PowerPoint Presentation</vt:lpstr>
      <vt:lpstr>PowerPoint Presentation</vt:lpstr>
      <vt:lpstr>PowerPoint Presentation</vt:lpstr>
      <vt:lpstr>Nustatytos šios elgesio taisyklės (11 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PRIVAČIŲ INTERESŲ DEKLARACIJA</vt:lpstr>
      <vt:lpstr>PowerPoint Presentation</vt:lpstr>
      <vt:lpstr>PowerPoint Presentation</vt:lpstr>
      <vt:lpstr>PowerPoint Presentation</vt:lpstr>
      <vt:lpstr>Deklaracijos turinys iki 2019 -12-31</vt:lpstr>
      <vt:lpstr>Deklaracijos turinys iki 2019 -12-31</vt:lpstr>
      <vt:lpstr>Keičiasi deklaracijos turinys</vt:lpstr>
      <vt:lpstr>Keičiasi deklaracijos turinys</vt:lpstr>
      <vt:lpstr>Keičiasi deklaracijos turinys</vt:lpstr>
      <vt:lpstr>Keičiasi deklaracijos turinys</vt:lpstr>
      <vt:lpstr>Apribojimai pasibaigus tarnybai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Mindaugas</dc:creator>
  <cp:lastModifiedBy>Vaida Ananeva | NSA</cp:lastModifiedBy>
  <cp:revision>341</cp:revision>
  <cp:lastPrinted>2019-12-10T13:24:58Z</cp:lastPrinted>
  <dcterms:created xsi:type="dcterms:W3CDTF">2015-12-17T11:55:25Z</dcterms:created>
  <dcterms:modified xsi:type="dcterms:W3CDTF">2022-11-14T11:44:33Z</dcterms:modified>
</cp:coreProperties>
</file>